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8" r:id="rId9"/>
    <p:sldId id="269" r:id="rId10"/>
    <p:sldId id="270" r:id="rId11"/>
    <p:sldId id="263" r:id="rId12"/>
    <p:sldId id="264" r:id="rId13"/>
    <p:sldId id="265" r:id="rId14"/>
    <p:sldId id="266" r:id="rId15"/>
    <p:sldId id="267"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son Temin" initials="AT" lastIdx="1" clrIdx="0">
    <p:extLst>
      <p:ext uri="{19B8F6BF-5375-455C-9EA6-DF929625EA0E}">
        <p15:presenceInfo xmlns:p15="http://schemas.microsoft.com/office/powerpoint/2012/main" userId="cc7bbf17178ea81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06" autoAdjust="0"/>
    <p:restoredTop sz="94660"/>
  </p:normalViewPr>
  <p:slideViewPr>
    <p:cSldViewPr snapToGrid="0">
      <p:cViewPr varScale="1">
        <p:scale>
          <a:sx n="83" d="100"/>
          <a:sy n="83" d="100"/>
        </p:scale>
        <p:origin x="46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8-25T13:04:42.414" idx="1">
    <p:pos x="10" y="10"/>
    <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36068C-0F53-4182-AFD6-0C9A1F4F92FC}" type="doc">
      <dgm:prSet loTypeId="urn:microsoft.com/office/officeart/2005/8/layout/radial4" loCatId="relationship" qsTypeId="urn:microsoft.com/office/officeart/2005/8/quickstyle/simple2" qsCatId="simple" csTypeId="urn:microsoft.com/office/officeart/2005/8/colors/colorful1" csCatId="colorful" phldr="1"/>
      <dgm:spPr/>
      <dgm:t>
        <a:bodyPr/>
        <a:lstStyle/>
        <a:p>
          <a:endParaRPr lang="ru-RU"/>
        </a:p>
      </dgm:t>
    </dgm:pt>
    <dgm:pt modelId="{8297DBC7-DA20-45DC-ADC4-79A388625A35}">
      <dgm:prSet phldrT="[Текст]" custT="1"/>
      <dgm:spPr>
        <a:solidFill>
          <a:schemeClr val="accent6">
            <a:lumMod val="60000"/>
            <a:lumOff val="40000"/>
          </a:schemeClr>
        </a:solidFill>
      </dgm:spPr>
      <dgm:t>
        <a:bodyPr/>
        <a:lstStyle/>
        <a:p>
          <a:r>
            <a:rPr lang="en-US" sz="2000" dirty="0" err="1"/>
            <a:t>Outil</a:t>
          </a:r>
          <a:r>
            <a:rPr lang="en-US" sz="2000" dirty="0"/>
            <a:t> </a:t>
          </a:r>
          <a:r>
            <a:rPr lang="en-US" sz="2000" dirty="0" err="1"/>
            <a:t>logiciel</a:t>
          </a:r>
          <a:endParaRPr lang="ru-RU" sz="2000" dirty="0"/>
        </a:p>
      </dgm:t>
    </dgm:pt>
    <dgm:pt modelId="{8EBF5EF9-1DB0-4CC3-93C0-F5DA56B9E7AC}" type="parTrans" cxnId="{3EFF69E9-B718-4A39-B8D3-BD8BC0BEE636}">
      <dgm:prSet/>
      <dgm:spPr/>
      <dgm:t>
        <a:bodyPr/>
        <a:lstStyle/>
        <a:p>
          <a:endParaRPr lang="ru-RU"/>
        </a:p>
      </dgm:t>
    </dgm:pt>
    <dgm:pt modelId="{E327E145-52F6-465E-8566-885259CBC711}" type="sibTrans" cxnId="{3EFF69E9-B718-4A39-B8D3-BD8BC0BEE636}">
      <dgm:prSet/>
      <dgm:spPr/>
      <dgm:t>
        <a:bodyPr/>
        <a:lstStyle/>
        <a:p>
          <a:endParaRPr lang="ru-RU"/>
        </a:p>
      </dgm:t>
    </dgm:pt>
    <dgm:pt modelId="{355187DF-1959-4BD5-8F21-EAD2584862ED}">
      <dgm:prSet phldrT="[Текст]"/>
      <dgm:spPr/>
      <dgm:t>
        <a:bodyPr/>
        <a:lstStyle/>
        <a:p>
          <a:r>
            <a:rPr lang="en-US" dirty="0"/>
            <a:t>Management data</a:t>
          </a:r>
          <a:endParaRPr lang="ru-RU" dirty="0"/>
        </a:p>
      </dgm:t>
    </dgm:pt>
    <dgm:pt modelId="{01718F31-16B7-4D6A-8D63-4EE982EE7E60}" type="parTrans" cxnId="{0220920E-7DB2-4B03-8D62-7A63C6B76559}">
      <dgm:prSet/>
      <dgm:spPr/>
      <dgm:t>
        <a:bodyPr/>
        <a:lstStyle/>
        <a:p>
          <a:endParaRPr lang="ru-RU"/>
        </a:p>
      </dgm:t>
    </dgm:pt>
    <dgm:pt modelId="{E2E7A5FE-445B-452E-B6F6-C89F4EDFA7DF}" type="sibTrans" cxnId="{0220920E-7DB2-4B03-8D62-7A63C6B76559}">
      <dgm:prSet/>
      <dgm:spPr/>
      <dgm:t>
        <a:bodyPr/>
        <a:lstStyle/>
        <a:p>
          <a:endParaRPr lang="ru-RU"/>
        </a:p>
      </dgm:t>
    </dgm:pt>
    <dgm:pt modelId="{35313F4C-38E9-40BD-854C-BFDF016BE6CE}">
      <dgm:prSet phldrT="[Текст]"/>
      <dgm:spPr/>
      <dgm:t>
        <a:bodyPr/>
        <a:lstStyle/>
        <a:p>
          <a:r>
            <a:rPr lang="en-US" dirty="0"/>
            <a:t>BIG Bridge</a:t>
          </a:r>
        </a:p>
        <a:p>
          <a:r>
            <a:rPr lang="en-US" dirty="0"/>
            <a:t>(DATA LAKE)</a:t>
          </a:r>
          <a:endParaRPr lang="ru-RU" dirty="0"/>
        </a:p>
      </dgm:t>
    </dgm:pt>
    <dgm:pt modelId="{C4C47AFB-D3EA-41B1-83D8-FD7DFA730422}" type="parTrans" cxnId="{B808920A-5159-4350-A395-0FEA3C5354E7}">
      <dgm:prSet/>
      <dgm:spPr/>
      <dgm:t>
        <a:bodyPr/>
        <a:lstStyle/>
        <a:p>
          <a:endParaRPr lang="ru-RU"/>
        </a:p>
      </dgm:t>
    </dgm:pt>
    <dgm:pt modelId="{DBDD6F8A-1222-4B9D-B3E5-7667A202044F}" type="sibTrans" cxnId="{B808920A-5159-4350-A395-0FEA3C5354E7}">
      <dgm:prSet/>
      <dgm:spPr/>
      <dgm:t>
        <a:bodyPr/>
        <a:lstStyle/>
        <a:p>
          <a:endParaRPr lang="ru-RU"/>
        </a:p>
      </dgm:t>
    </dgm:pt>
    <dgm:pt modelId="{C92C4924-DA0E-4910-A87F-368A567DE1B6}">
      <dgm:prSet phldrT="[Текст]"/>
      <dgm:spPr/>
      <dgm:t>
        <a:bodyPr/>
        <a:lstStyle/>
        <a:p>
          <a:r>
            <a:rPr lang="en-US" dirty="0" err="1"/>
            <a:t>Analyse</a:t>
          </a:r>
          <a:r>
            <a:rPr lang="en-US" dirty="0"/>
            <a:t> des </a:t>
          </a:r>
          <a:r>
            <a:rPr lang="en-US" dirty="0" err="1"/>
            <a:t>données</a:t>
          </a:r>
          <a:r>
            <a:rPr lang="en-US" dirty="0"/>
            <a:t> avec le </a:t>
          </a:r>
          <a:r>
            <a:rPr lang="en-US" dirty="0" err="1"/>
            <a:t>langage</a:t>
          </a:r>
          <a:r>
            <a:rPr lang="en-US" dirty="0"/>
            <a:t> R</a:t>
          </a:r>
          <a:endParaRPr lang="ru-RU" dirty="0"/>
        </a:p>
      </dgm:t>
    </dgm:pt>
    <dgm:pt modelId="{274F7FE4-D3D7-4112-8AB2-5046FACAB401}" type="parTrans" cxnId="{72E3AD33-D1BE-429F-A34F-81318411C77B}">
      <dgm:prSet/>
      <dgm:spPr/>
      <dgm:t>
        <a:bodyPr/>
        <a:lstStyle/>
        <a:p>
          <a:endParaRPr lang="ru-RU"/>
        </a:p>
      </dgm:t>
    </dgm:pt>
    <dgm:pt modelId="{EFD3B712-04D0-4CF6-85F1-C9C603C99AEA}" type="sibTrans" cxnId="{72E3AD33-D1BE-429F-A34F-81318411C77B}">
      <dgm:prSet/>
      <dgm:spPr/>
      <dgm:t>
        <a:bodyPr/>
        <a:lstStyle/>
        <a:p>
          <a:endParaRPr lang="ru-RU"/>
        </a:p>
      </dgm:t>
    </dgm:pt>
    <dgm:pt modelId="{36310D11-A448-4847-8B8B-18BEA333885E}" type="pres">
      <dgm:prSet presAssocID="{2636068C-0F53-4182-AFD6-0C9A1F4F92FC}" presName="cycle" presStyleCnt="0">
        <dgm:presLayoutVars>
          <dgm:chMax val="1"/>
          <dgm:dir/>
          <dgm:animLvl val="ctr"/>
          <dgm:resizeHandles val="exact"/>
        </dgm:presLayoutVars>
      </dgm:prSet>
      <dgm:spPr/>
    </dgm:pt>
    <dgm:pt modelId="{23C10239-F265-4362-A1F8-145104A36D98}" type="pres">
      <dgm:prSet presAssocID="{8297DBC7-DA20-45DC-ADC4-79A388625A35}" presName="centerShape" presStyleLbl="node0" presStyleIdx="0" presStyleCnt="1" custLinFactNeighborX="-1644"/>
      <dgm:spPr/>
    </dgm:pt>
    <dgm:pt modelId="{F753BF4A-0B96-4E29-AB1D-5DFB63E84F3A}" type="pres">
      <dgm:prSet presAssocID="{01718F31-16B7-4D6A-8D63-4EE982EE7E60}" presName="parTrans" presStyleLbl="bgSibTrans2D1" presStyleIdx="0" presStyleCnt="3" custAng="19178160" custScaleX="92817" custLinFactY="-46639" custLinFactNeighborX="-16318" custLinFactNeighborY="-100000"/>
      <dgm:spPr/>
    </dgm:pt>
    <dgm:pt modelId="{E4868B0A-96EA-4BFF-AEA4-0913E855160A}" type="pres">
      <dgm:prSet presAssocID="{355187DF-1959-4BD5-8F21-EAD2584862ED}" presName="node" presStyleLbl="node1" presStyleIdx="0" presStyleCnt="3" custRadScaleRad="143188" custRadScaleInc="8940">
        <dgm:presLayoutVars>
          <dgm:bulletEnabled val="1"/>
        </dgm:presLayoutVars>
      </dgm:prSet>
      <dgm:spPr/>
    </dgm:pt>
    <dgm:pt modelId="{B7DF28D2-5FA7-4C5A-A37A-905FAD417985}" type="pres">
      <dgm:prSet presAssocID="{C4C47AFB-D3EA-41B1-83D8-FD7DFA730422}" presName="parTrans" presStyleLbl="bgSibTrans2D1" presStyleIdx="1" presStyleCnt="3"/>
      <dgm:spPr/>
    </dgm:pt>
    <dgm:pt modelId="{840D14C4-DC83-4123-BA5C-6B7EF7BF74F7}" type="pres">
      <dgm:prSet presAssocID="{35313F4C-38E9-40BD-854C-BFDF016BE6CE}" presName="node" presStyleLbl="node1" presStyleIdx="1" presStyleCnt="3" custRadScaleRad="91951" custRadScaleInc="-2172">
        <dgm:presLayoutVars>
          <dgm:bulletEnabled val="1"/>
        </dgm:presLayoutVars>
      </dgm:prSet>
      <dgm:spPr/>
    </dgm:pt>
    <dgm:pt modelId="{DE85C9BA-46B0-4ED5-B777-145F957DAAD0}" type="pres">
      <dgm:prSet presAssocID="{274F7FE4-D3D7-4112-8AB2-5046FACAB401}" presName="parTrans" presStyleLbl="bgSibTrans2D1" presStyleIdx="2" presStyleCnt="3" custAng="2499816" custScaleX="54487" custLinFactY="-49043" custLinFactNeighborX="-4589" custLinFactNeighborY="-100000"/>
      <dgm:spPr/>
    </dgm:pt>
    <dgm:pt modelId="{FA2B592F-3328-4994-BBC0-A59F8A8C0D5F}" type="pres">
      <dgm:prSet presAssocID="{C92C4924-DA0E-4910-A87F-368A567DE1B6}" presName="node" presStyleLbl="node1" presStyleIdx="2" presStyleCnt="3" custRadScaleRad="138969" custRadScaleInc="-11106">
        <dgm:presLayoutVars>
          <dgm:bulletEnabled val="1"/>
        </dgm:presLayoutVars>
      </dgm:prSet>
      <dgm:spPr/>
    </dgm:pt>
  </dgm:ptLst>
  <dgm:cxnLst>
    <dgm:cxn modelId="{B808920A-5159-4350-A395-0FEA3C5354E7}" srcId="{8297DBC7-DA20-45DC-ADC4-79A388625A35}" destId="{35313F4C-38E9-40BD-854C-BFDF016BE6CE}" srcOrd="1" destOrd="0" parTransId="{C4C47AFB-D3EA-41B1-83D8-FD7DFA730422}" sibTransId="{DBDD6F8A-1222-4B9D-B3E5-7667A202044F}"/>
    <dgm:cxn modelId="{0220920E-7DB2-4B03-8D62-7A63C6B76559}" srcId="{8297DBC7-DA20-45DC-ADC4-79A388625A35}" destId="{355187DF-1959-4BD5-8F21-EAD2584862ED}" srcOrd="0" destOrd="0" parTransId="{01718F31-16B7-4D6A-8D63-4EE982EE7E60}" sibTransId="{E2E7A5FE-445B-452E-B6F6-C89F4EDFA7DF}"/>
    <dgm:cxn modelId="{E4866B12-F061-4223-BFCA-D04C375C1C2B}" type="presOf" srcId="{8297DBC7-DA20-45DC-ADC4-79A388625A35}" destId="{23C10239-F265-4362-A1F8-145104A36D98}" srcOrd="0" destOrd="0" presId="urn:microsoft.com/office/officeart/2005/8/layout/radial4"/>
    <dgm:cxn modelId="{014D0C1A-36EB-47C7-A1A8-E866ABCF9170}" type="presOf" srcId="{C92C4924-DA0E-4910-A87F-368A567DE1B6}" destId="{FA2B592F-3328-4994-BBC0-A59F8A8C0D5F}" srcOrd="0" destOrd="0" presId="urn:microsoft.com/office/officeart/2005/8/layout/radial4"/>
    <dgm:cxn modelId="{EA4AFF28-8956-4CB5-B0A2-4F0E8A73FA03}" type="presOf" srcId="{C4C47AFB-D3EA-41B1-83D8-FD7DFA730422}" destId="{B7DF28D2-5FA7-4C5A-A37A-905FAD417985}" srcOrd="0" destOrd="0" presId="urn:microsoft.com/office/officeart/2005/8/layout/radial4"/>
    <dgm:cxn modelId="{72E3AD33-D1BE-429F-A34F-81318411C77B}" srcId="{8297DBC7-DA20-45DC-ADC4-79A388625A35}" destId="{C92C4924-DA0E-4910-A87F-368A567DE1B6}" srcOrd="2" destOrd="0" parTransId="{274F7FE4-D3D7-4112-8AB2-5046FACAB401}" sibTransId="{EFD3B712-04D0-4CF6-85F1-C9C603C99AEA}"/>
    <dgm:cxn modelId="{86BB433A-30B8-49EA-A7E4-39962CED2B5C}" type="presOf" srcId="{274F7FE4-D3D7-4112-8AB2-5046FACAB401}" destId="{DE85C9BA-46B0-4ED5-B777-145F957DAAD0}" srcOrd="0" destOrd="0" presId="urn:microsoft.com/office/officeart/2005/8/layout/radial4"/>
    <dgm:cxn modelId="{1991FD5C-C93A-4CEF-9716-DB4B0F363529}" type="presOf" srcId="{2636068C-0F53-4182-AFD6-0C9A1F4F92FC}" destId="{36310D11-A448-4847-8B8B-18BEA333885E}" srcOrd="0" destOrd="0" presId="urn:microsoft.com/office/officeart/2005/8/layout/radial4"/>
    <dgm:cxn modelId="{7E045FC5-1679-4911-BAA6-E1C84F69D6E4}" type="presOf" srcId="{355187DF-1959-4BD5-8F21-EAD2584862ED}" destId="{E4868B0A-96EA-4BFF-AEA4-0913E855160A}" srcOrd="0" destOrd="0" presId="urn:microsoft.com/office/officeart/2005/8/layout/radial4"/>
    <dgm:cxn modelId="{663082D0-8356-425A-9901-0F1C3B53DA55}" type="presOf" srcId="{35313F4C-38E9-40BD-854C-BFDF016BE6CE}" destId="{840D14C4-DC83-4123-BA5C-6B7EF7BF74F7}" srcOrd="0" destOrd="0" presId="urn:microsoft.com/office/officeart/2005/8/layout/radial4"/>
    <dgm:cxn modelId="{F7ABF2DD-E5FE-4593-AF10-80CDE651378F}" type="presOf" srcId="{01718F31-16B7-4D6A-8D63-4EE982EE7E60}" destId="{F753BF4A-0B96-4E29-AB1D-5DFB63E84F3A}" srcOrd="0" destOrd="0" presId="urn:microsoft.com/office/officeart/2005/8/layout/radial4"/>
    <dgm:cxn modelId="{3EFF69E9-B718-4A39-B8D3-BD8BC0BEE636}" srcId="{2636068C-0F53-4182-AFD6-0C9A1F4F92FC}" destId="{8297DBC7-DA20-45DC-ADC4-79A388625A35}" srcOrd="0" destOrd="0" parTransId="{8EBF5EF9-1DB0-4CC3-93C0-F5DA56B9E7AC}" sibTransId="{E327E145-52F6-465E-8566-885259CBC711}"/>
    <dgm:cxn modelId="{35FE67DA-F545-4ED7-97AA-8CB8D29DE41F}" type="presParOf" srcId="{36310D11-A448-4847-8B8B-18BEA333885E}" destId="{23C10239-F265-4362-A1F8-145104A36D98}" srcOrd="0" destOrd="0" presId="urn:microsoft.com/office/officeart/2005/8/layout/radial4"/>
    <dgm:cxn modelId="{32573BF0-CDED-4081-AFB3-D0E98D89087F}" type="presParOf" srcId="{36310D11-A448-4847-8B8B-18BEA333885E}" destId="{F753BF4A-0B96-4E29-AB1D-5DFB63E84F3A}" srcOrd="1" destOrd="0" presId="urn:microsoft.com/office/officeart/2005/8/layout/radial4"/>
    <dgm:cxn modelId="{A1B65802-595D-4BC7-8585-36C8CC9DD933}" type="presParOf" srcId="{36310D11-A448-4847-8B8B-18BEA333885E}" destId="{E4868B0A-96EA-4BFF-AEA4-0913E855160A}" srcOrd="2" destOrd="0" presId="urn:microsoft.com/office/officeart/2005/8/layout/radial4"/>
    <dgm:cxn modelId="{A4ACF5F1-4162-4AA3-94A5-092F4C193B24}" type="presParOf" srcId="{36310D11-A448-4847-8B8B-18BEA333885E}" destId="{B7DF28D2-5FA7-4C5A-A37A-905FAD417985}" srcOrd="3" destOrd="0" presId="urn:microsoft.com/office/officeart/2005/8/layout/radial4"/>
    <dgm:cxn modelId="{A27335DD-E0CD-4DDB-963A-D848248F52A9}" type="presParOf" srcId="{36310D11-A448-4847-8B8B-18BEA333885E}" destId="{840D14C4-DC83-4123-BA5C-6B7EF7BF74F7}" srcOrd="4" destOrd="0" presId="urn:microsoft.com/office/officeart/2005/8/layout/radial4"/>
    <dgm:cxn modelId="{DF17CEF0-F8B9-402A-AA4F-F903EDCE2613}" type="presParOf" srcId="{36310D11-A448-4847-8B8B-18BEA333885E}" destId="{DE85C9BA-46B0-4ED5-B777-145F957DAAD0}" srcOrd="5" destOrd="0" presId="urn:microsoft.com/office/officeart/2005/8/layout/radial4"/>
    <dgm:cxn modelId="{B4363A97-4DFB-467F-99C7-AA780E2260BA}" type="presParOf" srcId="{36310D11-A448-4847-8B8B-18BEA333885E}" destId="{FA2B592F-3328-4994-BBC0-A59F8A8C0D5F}"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C10239-F265-4362-A1F8-145104A36D98}">
      <dsp:nvSpPr>
        <dsp:cNvPr id="0" name=""/>
        <dsp:cNvSpPr/>
      </dsp:nvSpPr>
      <dsp:spPr>
        <a:xfrm>
          <a:off x="3521849" y="2054130"/>
          <a:ext cx="1723092" cy="1723092"/>
        </a:xfrm>
        <a:prstGeom prst="ellipse">
          <a:avLst/>
        </a:prstGeom>
        <a:solidFill>
          <a:schemeClr val="accent6">
            <a:lumMod val="60000"/>
            <a:lumOff val="4000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err="1"/>
            <a:t>Outil</a:t>
          </a:r>
          <a:r>
            <a:rPr lang="en-US" sz="2000" kern="1200" dirty="0"/>
            <a:t> </a:t>
          </a:r>
          <a:r>
            <a:rPr lang="en-US" sz="2000" kern="1200" dirty="0" err="1"/>
            <a:t>logiciel</a:t>
          </a:r>
          <a:endParaRPr lang="ru-RU" sz="2000" kern="1200" dirty="0"/>
        </a:p>
      </dsp:txBody>
      <dsp:txXfrm>
        <a:off x="3774190" y="2306471"/>
        <a:ext cx="1218410" cy="1218410"/>
      </dsp:txXfrm>
    </dsp:sp>
    <dsp:sp modelId="{F753BF4A-0B96-4E29-AB1D-5DFB63E84F3A}">
      <dsp:nvSpPr>
        <dsp:cNvPr id="0" name=""/>
        <dsp:cNvSpPr/>
      </dsp:nvSpPr>
      <dsp:spPr>
        <a:xfrm rot="10852031">
          <a:off x="1441790" y="576240"/>
          <a:ext cx="2033228" cy="491081"/>
        </a:xfrm>
        <a:prstGeom prst="lef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E4868B0A-96EA-4BFF-AEA4-0913E855160A}">
      <dsp:nvSpPr>
        <dsp:cNvPr id="0" name=""/>
        <dsp:cNvSpPr/>
      </dsp:nvSpPr>
      <dsp:spPr>
        <a:xfrm>
          <a:off x="1173675" y="165218"/>
          <a:ext cx="1636937" cy="1309550"/>
        </a:xfrm>
        <a:prstGeom prst="roundRect">
          <a:avLst>
            <a:gd name="adj" fmla="val 10000"/>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t>Management data</a:t>
          </a:r>
          <a:endParaRPr lang="ru-RU" sz="1700" kern="1200" dirty="0"/>
        </a:p>
      </dsp:txBody>
      <dsp:txXfrm>
        <a:off x="1212030" y="203573"/>
        <a:ext cx="1560227" cy="1232840"/>
      </dsp:txXfrm>
    </dsp:sp>
    <dsp:sp modelId="{B7DF28D2-5FA7-4C5A-A37A-905FAD417985}">
      <dsp:nvSpPr>
        <dsp:cNvPr id="0" name=""/>
        <dsp:cNvSpPr/>
      </dsp:nvSpPr>
      <dsp:spPr>
        <a:xfrm rot="16244751">
          <a:off x="3828367" y="1167240"/>
          <a:ext cx="1149185" cy="491081"/>
        </a:xfrm>
        <a:prstGeom prst="lef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840D14C4-DC83-4123-BA5C-6B7EF7BF74F7}">
      <dsp:nvSpPr>
        <dsp:cNvPr id="0" name=""/>
        <dsp:cNvSpPr/>
      </dsp:nvSpPr>
      <dsp:spPr>
        <a:xfrm>
          <a:off x="3591971" y="183461"/>
          <a:ext cx="1636937" cy="1309550"/>
        </a:xfrm>
        <a:prstGeom prst="roundRect">
          <a:avLst>
            <a:gd name="adj" fmla="val 10000"/>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t>BIG Bridge</a:t>
          </a:r>
        </a:p>
        <a:p>
          <a:pPr marL="0" lvl="0" indent="0" algn="ctr" defTabSz="755650">
            <a:lnSpc>
              <a:spcPct val="90000"/>
            </a:lnSpc>
            <a:spcBef>
              <a:spcPct val="0"/>
            </a:spcBef>
            <a:spcAft>
              <a:spcPct val="35000"/>
            </a:spcAft>
            <a:buNone/>
          </a:pPr>
          <a:r>
            <a:rPr lang="en-US" sz="1700" kern="1200" dirty="0"/>
            <a:t>(DATA LAKE)</a:t>
          </a:r>
          <a:endParaRPr lang="ru-RU" sz="1700" kern="1200" dirty="0"/>
        </a:p>
      </dsp:txBody>
      <dsp:txXfrm>
        <a:off x="3630326" y="221816"/>
        <a:ext cx="1560227" cy="1232840"/>
      </dsp:txXfrm>
    </dsp:sp>
    <dsp:sp modelId="{DE85C9BA-46B0-4ED5-B777-145F957DAAD0}">
      <dsp:nvSpPr>
        <dsp:cNvPr id="0" name=""/>
        <dsp:cNvSpPr/>
      </dsp:nvSpPr>
      <dsp:spPr>
        <a:xfrm rot="53126">
          <a:off x="5266082" y="571083"/>
          <a:ext cx="1202230" cy="491081"/>
        </a:xfrm>
        <a:prstGeom prst="lef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FA2B592F-3328-4994-BBC0-A59F8A8C0D5F}">
      <dsp:nvSpPr>
        <dsp:cNvPr id="0" name=""/>
        <dsp:cNvSpPr/>
      </dsp:nvSpPr>
      <dsp:spPr>
        <a:xfrm>
          <a:off x="5985393" y="173218"/>
          <a:ext cx="1636937" cy="1309550"/>
        </a:xfrm>
        <a:prstGeom prst="roundRect">
          <a:avLst>
            <a:gd name="adj" fmla="val 10000"/>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err="1"/>
            <a:t>Analyse</a:t>
          </a:r>
          <a:r>
            <a:rPr lang="en-US" sz="1700" kern="1200" dirty="0"/>
            <a:t> des </a:t>
          </a:r>
          <a:r>
            <a:rPr lang="en-US" sz="1700" kern="1200" dirty="0" err="1"/>
            <a:t>données</a:t>
          </a:r>
          <a:r>
            <a:rPr lang="en-US" sz="1700" kern="1200" dirty="0"/>
            <a:t> avec le </a:t>
          </a:r>
          <a:r>
            <a:rPr lang="en-US" sz="1700" kern="1200" dirty="0" err="1"/>
            <a:t>langage</a:t>
          </a:r>
          <a:r>
            <a:rPr lang="en-US" sz="1700" kern="1200" dirty="0"/>
            <a:t> R</a:t>
          </a:r>
          <a:endParaRPr lang="ru-RU" sz="1700" kern="1200" dirty="0"/>
        </a:p>
      </dsp:txBody>
      <dsp:txXfrm>
        <a:off x="6023748" y="211573"/>
        <a:ext cx="1560227" cy="1232840"/>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4D604-D07A-4933-8313-E701CC069FD3}" type="datetimeFigureOut">
              <a:rPr lang="fr-FR" smtClean="0"/>
              <a:t>28/08/2017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9A3DB-7B01-44EF-89CD-F3E279DEC75B}" type="slidenum">
              <a:rPr lang="fr-FR" smtClean="0"/>
              <a:t>‹N°›</a:t>
            </a:fld>
            <a:endParaRPr lang="fr-FR"/>
          </a:p>
        </p:txBody>
      </p:sp>
    </p:spTree>
    <p:extLst>
      <p:ext uri="{BB962C8B-B14F-4D97-AF65-F5344CB8AC3E}">
        <p14:creationId xmlns:p14="http://schemas.microsoft.com/office/powerpoint/2010/main" val="3643493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p>
            <a:fld id="{927B8D3D-2667-4E5C-BBFD-B528EEB1C8B5}" type="datetime1">
              <a:rPr lang="en-US" smtClean="0"/>
              <a:t>8/28/2017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r-FR"/>
              <a:t>Modifiez le style du titre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5C90CC5C-56B6-466F-A79B-D38EA4654083}" type="datetime1">
              <a:rPr lang="en-US" smtClean="0"/>
              <a:t>8/28/2017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DF817BF2-5E9A-45A4-AE64-B4C370FB03E4}" type="datetime1">
              <a:rPr lang="en-US" smtClean="0"/>
              <a:t>8/28/2017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fr-FR"/>
              <a:t>Modifiez le style du titre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Modifier les styles du texte du masque</a:t>
            </a:r>
          </a:p>
        </p:txBody>
      </p:sp>
      <p:sp>
        <p:nvSpPr>
          <p:cNvPr id="5" name="Date Placeholder 4"/>
          <p:cNvSpPr>
            <a:spLocks noGrp="1"/>
          </p:cNvSpPr>
          <p:nvPr>
            <p:ph type="dt" sz="half" idx="10"/>
          </p:nvPr>
        </p:nvSpPr>
        <p:spPr/>
        <p:txBody>
          <a:bodyPr/>
          <a:lstStyle/>
          <a:p>
            <a:fld id="{899A63CC-8C88-4535-936C-1427F679133F}" type="datetime1">
              <a:rPr lang="en-US" smtClean="0"/>
              <a:t>8/28/2017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Modifier les styles du texte du masque</a:t>
            </a:r>
          </a:p>
        </p:txBody>
      </p:sp>
      <p:sp>
        <p:nvSpPr>
          <p:cNvPr id="5" name="Date Placeholder 4"/>
          <p:cNvSpPr>
            <a:spLocks noGrp="1"/>
          </p:cNvSpPr>
          <p:nvPr>
            <p:ph type="dt" sz="half" idx="10"/>
          </p:nvPr>
        </p:nvSpPr>
        <p:spPr/>
        <p:txBody>
          <a:bodyPr/>
          <a:lstStyle/>
          <a:p>
            <a:fld id="{86F21FBC-94DA-4969-B66A-B74E91E6B3C1}" type="datetime1">
              <a:rPr lang="en-US" smtClean="0"/>
              <a:t>8/28/2017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Modifier les styles du texte du masque</a:t>
            </a:r>
          </a:p>
        </p:txBody>
      </p:sp>
      <p:sp>
        <p:nvSpPr>
          <p:cNvPr id="5" name="Date Placeholder 4"/>
          <p:cNvSpPr>
            <a:spLocks noGrp="1"/>
          </p:cNvSpPr>
          <p:nvPr>
            <p:ph type="dt" sz="half" idx="10"/>
          </p:nvPr>
        </p:nvSpPr>
        <p:spPr/>
        <p:txBody>
          <a:bodyPr/>
          <a:lstStyle/>
          <a:p>
            <a:fld id="{E1EF5D5D-F30C-4CD3-AA22-D970BB61AF95}" type="datetime1">
              <a:rPr lang="en-US" smtClean="0"/>
              <a:t>8/28/2017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0427AA1-8615-4DA1-AE23-BDC2631E78CF}" type="datetime1">
              <a:rPr lang="en-US" smtClean="0"/>
              <a:t>8/28/2017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E460780-E7DC-4BCB-851E-B07DD6A030B4}" type="datetime1">
              <a:rPr lang="en-US" smtClean="0"/>
              <a:t>8/28/2017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fr-FR"/>
              <a:t>Modifiez le style du titre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79BE0D4-515B-48C4-B979-13B7BC4B17E4}" type="datetime1">
              <a:rPr lang="en-US" smtClean="0"/>
              <a:t>8/28/2017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48C7C681-EBE7-46C7-AB38-754F7A891ADD}" type="datetime1">
              <a:rPr lang="en-US" smtClean="0"/>
              <a:t>8/28/2017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A2762FB-8172-4D1D-A3C9-6BA4EC8DF564}" type="datetime1">
              <a:rPr lang="en-US" smtClean="0"/>
              <a:t>8/28/2017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6AC1EAD9-F302-46A8-90B7-F5307696CEB3}" type="datetime1">
              <a:rPr lang="en-US" smtClean="0"/>
              <a:t>8/28/2017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A7F6E960-9E17-4E97-A91C-D93F48722F32}" type="datetime1">
              <a:rPr lang="en-US" smtClean="0"/>
              <a:t>8/28/2017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E9499E-3601-4555-8581-975B94985276}" type="datetime1">
              <a:rPr lang="en-US" smtClean="0"/>
              <a:t>8/28/2017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fr-FR"/>
              <a:t>Modifiez le style du titre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C59C6833-0CE8-4CE8-AE3F-AF6476FBA746}" type="datetime1">
              <a:rPr lang="en-US" smtClean="0"/>
              <a:t>8/28/2017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3893336A-5CAF-4FC3-AA53-E0BCF3533DBD}" type="datetime1">
              <a:rPr lang="en-US" smtClean="0"/>
              <a:t>8/28/2017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BE11648-5478-4171-89E1-61A92B2C44AE}" type="datetime1">
              <a:rPr lang="en-US" smtClean="0"/>
              <a:t>8/28/2017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https://lh5.googleusercontent.com/isan_h6OpNMYhlH7X7beJSWfqvt-Qe_CFwE3XKZbpN_bLQ6opUO-Rn45R5ncCLRHI3Cy61lmQjOstY1gIatLUe9e-Db8-P6H6a6kiuFQqFd46g22s3vbA4XqMTImF7XS4Ki9s7Cd" TargetMode="Externa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6.xml.rels><?xml version="1.0" encoding="UTF-8" standalone="yes"?>
<Relationships xmlns="http://schemas.openxmlformats.org/package/2006/relationships"><Relationship Id="rId3" Type="http://schemas.openxmlformats.org/officeDocument/2006/relationships/image" Target="https://lh3.googleusercontent.com/cXETDDvgPmYfERV9VESVco8urbzbAMct65OlOLNbBAg80zUE7RKlBzpYaFSLkDyd06GYpJRxDpt9PW7A4ZR5sYx-DolCvJFO3MT4ih7Ywp0XEVGo5RqBydH2wC2bsQkADtsUMY-x" TargetMode="External"/><Relationship Id="rId7" Type="http://schemas.openxmlformats.org/officeDocument/2006/relationships/image" Target="https://lh4.googleusercontent.com/-lKqw3HnJyIt14Y3VtGIj28ot1tMMyak7tP1n0SD4HDmCMWbWMTcgttcvQFW8Ko1Yi7zRQpkpYqc1qjlsXKzoJj3xMwiiJb6Mus5WIsBFlsysLfVX_vKkPF4GeIwLtQOLb2vNWOG" TargetMode="Externa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https://lh5.googleusercontent.com/C5ftvYDY0nqv_CogZZpLjAse_HwdFh2REXe1vPwaNJUXli6nI1tcz2Fp1KMQ-jHoUZV-KeCOcwIZby47xl5l9m6oKtQL4ztZBTH96iL8JHQACLEkPq0ow6-nHcq4LY-poc7m_xmO"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https://lh3.googleusercontent.com/nc3rhC7t0VcQAucsJkijJ5oUSphVLGSBuuvzVuQ6sMukjYcpUXF12JjstDgmfeVarZjlaY9Qdcfdj_zIMJquAlDzcnEIMcL9RuyOkUCeA0iwtUoHt8yjuer5SOhzkenecZtCA-iz" TargetMode="External"/><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https://lh6.googleusercontent.com/52_7Mf4oL3ostmROQDA6PKrRTVYPFRWte3_WlPNCQ8YVGyVhsIWi3b1R12nOY79WHD5lzToypXsYyACuCntuX-BhSaV0dZ_dbXXZSHiRVFGudnCF_krKm28b-ZJWQDssIlQWlBQi" TargetMode="Externa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https://lh3.googleusercontent.com/2a-GK5jZos7sinBuf52ogHgc9_-RbEZTYnpDS9AA5dbnEUigbck72tITVcUvEIdIDZEcoFa_oP0zhF6qEWNPdAYXdtBFtHoxDY6QwV7tgI_sjGrTrd0dIiMu28oWyVtzEArvKYV6"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https://lh5.googleusercontent.com/UupfRMf0NEmwWCF9A7_blglFC41v984F-TkTFr1XP53rzFt5KL-5g_MSQ7-2QNslU6TfG3e6SEdZEESVb5_H5VvBY52aHTc2hbjabxa47VSCEFJM7d8Dx-3ZmXkF8e6G-QqDcw3V" TargetMode="External"/><Relationship Id="rId7" Type="http://schemas.openxmlformats.org/officeDocument/2006/relationships/image" Target="https://lh4.googleusercontent.com/ka6Aq8VxGH_1mUD-MYJHm7xbpo7Gm_gPEo7IjT5lNf2xyAOwoADuRuqDS6s7cORANz1NlUmrO_A8jXVPDLeOY156zKx5u8WUnVn7Jzqc3jCxPqC_Rn2DruB2kZKFL8inZY9WrtOX" TargetMode="Externa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https://lh5.googleusercontent.com/l7OHLQZ2GSb4TeEHqX1Yk9UBDrElw_vmVPaYuWpcrd_cegXqm9IDZFTD9WIr3rF303UbGLGTXD7jkEWj27n_LgFna3osRknzUNLUxNdCULKjkxYFFw7c78_N4jE0qbE5JIcD2Ggr" TargetMode="External"/><Relationship Id="rId5" Type="http://schemas.openxmlformats.org/officeDocument/2006/relationships/image" Target="https://lh6.googleusercontent.com/pqkidWO8vOwvrcM8VZA8aqwYpU4cumNkb9m3CbmloJCjLiIJjQ4HdG9p8UJD9bWF3ThXnzA19aM14yEiapbeDNY0TBOgs9LrxrKXRUT6-a0x2zUxfuQpQ8oq29CKCNeRoZnwaoQ3" TargetMode="External"/><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https://lh3.googleusercontent.com/d2Q45-Ztb4o_12TZr7z_xH37DM0qaqqB5tjKuJCMN38C5faRfzxxZEfVCuog7e9EzP7ByormLpGca5GCJRjSzOnMB7RvLjWVJW6EvXwxh91K8fZ50a6gUX31lOuI4oXWVXwe1Ug3"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mailto:alison.temin@yahoo.fr"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freemedsoftware.org/" TargetMode="External"/><Relationship Id="rId7" Type="http://schemas.openxmlformats.org/officeDocument/2006/relationships/hyperlink" Target="http://www.easymedstat.com/" TargetMode="External"/><Relationship Id="rId2" Type="http://schemas.openxmlformats.org/officeDocument/2006/relationships/hyperlink" Target="http://www.openair-project.org/" TargetMode="External"/><Relationship Id="rId1" Type="http://schemas.openxmlformats.org/officeDocument/2006/relationships/slideLayout" Target="../slideLayouts/slideLayout2.xml"/><Relationship Id="rId6" Type="http://schemas.openxmlformats.org/officeDocument/2006/relationships/hyperlink" Target="http://www.ohdsi.org/" TargetMode="External"/><Relationship Id="rId5" Type="http://schemas.openxmlformats.org/officeDocument/2006/relationships/hyperlink" Target="http://remitt.org/" TargetMode="External"/><Relationship Id="rId4" Type="http://schemas.openxmlformats.org/officeDocument/2006/relationships/hyperlink" Target="https://www.ibm.com/analytics/watson-analytics/us-en/"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fontScale="90000"/>
          </a:bodyPr>
          <a:lstStyle/>
          <a:p>
            <a:r>
              <a:rPr lang="fr-FR" dirty="0">
                <a:solidFill>
                  <a:srgbClr val="00BCD4"/>
                </a:solidFill>
                <a:latin typeface="Montserrat" panose="00000500000000000000" pitchFamily="50" charset="0"/>
                <a:cs typeface="Arial" panose="020B0604020202020204" pitchFamily="34" charset="0"/>
              </a:rPr>
              <a:t>BIG BRIDGE</a:t>
            </a:r>
            <a:r>
              <a:rPr lang="fr-FR" sz="4400" dirty="0">
                <a:solidFill>
                  <a:srgbClr val="00BCD4"/>
                </a:solidFill>
                <a:latin typeface="Montserrat" panose="00000500000000000000" pitchFamily="50" charset="0"/>
                <a:cs typeface="Arial" panose="020B0604020202020204" pitchFamily="34" charset="0"/>
              </a:rPr>
              <a:t> :</a:t>
            </a:r>
            <a:br>
              <a:rPr lang="fr-FR" sz="4400" dirty="0">
                <a:solidFill>
                  <a:srgbClr val="00BCD4"/>
                </a:solidFill>
                <a:latin typeface="Montserrat" panose="00000500000000000000" pitchFamily="50" charset="0"/>
                <a:cs typeface="Arial" panose="020B0604020202020204" pitchFamily="34" charset="0"/>
              </a:rPr>
            </a:br>
            <a:r>
              <a:rPr lang="fr-FR" sz="4400" dirty="0">
                <a:latin typeface="Montserrat" panose="00000500000000000000" pitchFamily="50" charset="0"/>
                <a:cs typeface="Arial" panose="020B0604020202020204" pitchFamily="34" charset="0"/>
              </a:rPr>
              <a:t>Projet </a:t>
            </a:r>
            <a:r>
              <a:rPr lang="fr-FR" sz="4400" dirty="0" err="1">
                <a:latin typeface="Montserrat" panose="00000500000000000000" pitchFamily="50" charset="0"/>
                <a:cs typeface="Arial" panose="020B0604020202020204" pitchFamily="34" charset="0"/>
              </a:rPr>
              <a:t>Big</a:t>
            </a:r>
            <a:r>
              <a:rPr lang="fr-FR" sz="4400" dirty="0">
                <a:latin typeface="Montserrat" panose="00000500000000000000" pitchFamily="50" charset="0"/>
                <a:cs typeface="Arial" panose="020B0604020202020204" pitchFamily="34" charset="0"/>
              </a:rPr>
              <a:t> Data Santé et Environnement dans la ville de Nice en partenariat avec l’IMREDD</a:t>
            </a:r>
            <a:endParaRPr lang="fr-FR" sz="4400" dirty="0"/>
          </a:p>
        </p:txBody>
      </p:sp>
      <p:sp>
        <p:nvSpPr>
          <p:cNvPr id="3" name="Sous-titre 2"/>
          <p:cNvSpPr>
            <a:spLocks noGrp="1"/>
          </p:cNvSpPr>
          <p:nvPr>
            <p:ph type="subTitle" idx="1"/>
          </p:nvPr>
        </p:nvSpPr>
        <p:spPr>
          <a:xfrm>
            <a:off x="7746023" y="5392840"/>
            <a:ext cx="3758589" cy="1126283"/>
          </a:xfrm>
        </p:spPr>
        <p:txBody>
          <a:bodyPr>
            <a:normAutofit lnSpcReduction="10000"/>
          </a:bodyPr>
          <a:lstStyle/>
          <a:p>
            <a:r>
              <a:rPr lang="fr-FR" dirty="0"/>
              <a:t>TEMIN Alison</a:t>
            </a:r>
          </a:p>
          <a:p>
            <a:r>
              <a:rPr lang="fr-FR" dirty="0"/>
              <a:t>Tuteurs : MIRANDA Serge  </a:t>
            </a:r>
          </a:p>
          <a:p>
            <a:r>
              <a:rPr lang="fr-FR" dirty="0"/>
              <a:t>		MOPOLO Gabriel</a:t>
            </a:r>
          </a:p>
        </p:txBody>
      </p:sp>
      <p:pic>
        <p:nvPicPr>
          <p:cNvPr id="4" name="Picture 3" descr="Картинки по запросу imre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5715" y="548121"/>
            <a:ext cx="1588092" cy="1535155"/>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10"/>
          <p:cNvPicPr/>
          <p:nvPr/>
        </p:nvPicPr>
        <p:blipFill>
          <a:blip r:embed="rId3">
            <a:extLst>
              <a:ext uri="{28A0092B-C50C-407E-A947-70E740481C1C}">
                <a14:useLocalDpi xmlns:a14="http://schemas.microsoft.com/office/drawing/2010/main" val="0"/>
              </a:ext>
            </a:extLst>
          </a:blip>
          <a:stretch>
            <a:fillRect/>
          </a:stretch>
        </p:blipFill>
        <p:spPr>
          <a:xfrm>
            <a:off x="6422396" y="640301"/>
            <a:ext cx="1989500" cy="1566570"/>
          </a:xfrm>
          <a:prstGeom prst="rect">
            <a:avLst/>
          </a:prstGeom>
        </p:spPr>
      </p:pic>
      <p:sp>
        <p:nvSpPr>
          <p:cNvPr id="6" name="Espace réservé du numéro de diapositive 5"/>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4122344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39110" y="1046141"/>
            <a:ext cx="8911687" cy="1280890"/>
          </a:xfrm>
        </p:spPr>
        <p:txBody>
          <a:bodyPr/>
          <a:lstStyle/>
          <a:p>
            <a:r>
              <a:rPr lang="fr-FR" dirty="0"/>
              <a:t>Présentation du projet existant</a:t>
            </a:r>
          </a:p>
        </p:txBody>
      </p:sp>
      <p:sp>
        <p:nvSpPr>
          <p:cNvPr id="3" name="Espace réservé du contenu 2"/>
          <p:cNvSpPr>
            <a:spLocks noGrp="1"/>
          </p:cNvSpPr>
          <p:nvPr>
            <p:ph idx="1"/>
          </p:nvPr>
        </p:nvSpPr>
        <p:spPr>
          <a:xfrm>
            <a:off x="2589212" y="2998176"/>
            <a:ext cx="8915400" cy="2913045"/>
          </a:xfrm>
        </p:spPr>
        <p:txBody>
          <a:bodyPr/>
          <a:lstStyle/>
          <a:p>
            <a:r>
              <a:rPr lang="fr-FR" i="1" dirty="0"/>
              <a:t>Analyse R :</a:t>
            </a:r>
          </a:p>
          <a:p>
            <a:r>
              <a:rPr lang="fr-FR" dirty="0"/>
              <a:t> </a:t>
            </a:r>
            <a:r>
              <a:rPr lang="fr-FR" u="sng" dirty="0"/>
              <a:t>Régression linéaire </a:t>
            </a:r>
          </a:p>
          <a:p>
            <a:pPr lvl="1"/>
            <a:r>
              <a:rPr lang="fr-FR" dirty="0"/>
              <a:t>Conclusion : il semble y avoir une corrélation entre la qualité de l’air et les patients atteints de dyspnée</a:t>
            </a:r>
          </a:p>
          <a:p>
            <a:pPr lvl="2"/>
            <a:r>
              <a:rPr lang="fr-FR" dirty="0"/>
              <a:t>Résultats à confirmer</a:t>
            </a:r>
          </a:p>
          <a:p>
            <a:pPr lvl="2"/>
            <a:r>
              <a:rPr lang="fr-FR" dirty="0"/>
              <a:t>Manque d’analyses mathématiques complémentaires</a:t>
            </a:r>
          </a:p>
        </p:txBody>
      </p:sp>
      <p:sp>
        <p:nvSpPr>
          <p:cNvPr id="4" name="Espace réservé du numéro de diapositive 3"/>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3162540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Organisation du projet </a:t>
            </a:r>
          </a:p>
        </p:txBody>
      </p:sp>
      <p:sp>
        <p:nvSpPr>
          <p:cNvPr id="3" name="Espace réservé du contenu 2"/>
          <p:cNvSpPr>
            <a:spLocks noGrp="1"/>
          </p:cNvSpPr>
          <p:nvPr>
            <p:ph idx="1"/>
          </p:nvPr>
        </p:nvSpPr>
        <p:spPr>
          <a:xfrm>
            <a:off x="2325443" y="2203939"/>
            <a:ext cx="8915400" cy="3777622"/>
          </a:xfrm>
        </p:spPr>
        <p:txBody>
          <a:bodyPr>
            <a:normAutofit fontScale="92500" lnSpcReduction="20000"/>
          </a:bodyPr>
          <a:lstStyle/>
          <a:p>
            <a:pPr marL="0" indent="0" algn="ctr">
              <a:buNone/>
            </a:pPr>
            <a:r>
              <a:rPr lang="fr-FR" sz="2800" dirty="0"/>
              <a:t>Macro-planning : </a:t>
            </a:r>
          </a:p>
          <a:p>
            <a:pPr marL="0" indent="0" algn="ctr">
              <a:buNone/>
            </a:pPr>
            <a:endParaRPr lang="fr-FR" sz="2800" dirty="0"/>
          </a:p>
          <a:p>
            <a:r>
              <a:rPr lang="fr-FR" dirty="0"/>
              <a:t>Du 15 au 22 Mai : Analyse et acquis du projet existant </a:t>
            </a:r>
          </a:p>
          <a:p>
            <a:r>
              <a:rPr lang="fr-FR" dirty="0"/>
              <a:t>Du 22 au 29 Mai : Prise en main de l’environnement </a:t>
            </a:r>
            <a:r>
              <a:rPr lang="fr-FR" dirty="0" err="1"/>
              <a:t>Hadoop</a:t>
            </a:r>
            <a:r>
              <a:rPr lang="fr-FR" dirty="0"/>
              <a:t> </a:t>
            </a:r>
          </a:p>
          <a:p>
            <a:r>
              <a:rPr lang="fr-FR" dirty="0"/>
              <a:t>Du 29 Mai au 12 Juin : Création des bases de données locales et externes et analyses mathématiques avec le logiciel R : régression linéaire existante - pour prise en main du projet</a:t>
            </a:r>
          </a:p>
          <a:p>
            <a:r>
              <a:rPr lang="fr-FR" dirty="0"/>
              <a:t>Du 12 Juin au 3 Juillet : Elaboration d’un cahier des charges d’une application théorique ciblant les problèmes et proposant des solutions </a:t>
            </a:r>
          </a:p>
          <a:p>
            <a:r>
              <a:rPr lang="fr-FR" dirty="0"/>
              <a:t>Du 3 Juillet au 20 Août : Analyse R des données (santé et pollution) </a:t>
            </a:r>
          </a:p>
          <a:p>
            <a:r>
              <a:rPr lang="fr-FR" dirty="0"/>
              <a:t>Du 20 au 25 Août : Explication des analyses et conclusion des analyses R du projet</a:t>
            </a:r>
          </a:p>
        </p:txBody>
      </p:sp>
      <p:sp>
        <p:nvSpPr>
          <p:cNvPr id="4" name="Espace réservé du numéro de diapositive 3"/>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3642579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Présentation de l’application théorique </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925" y="1604963"/>
            <a:ext cx="7605712" cy="4589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ZoneTexte 3"/>
          <p:cNvSpPr txBox="1"/>
          <p:nvPr/>
        </p:nvSpPr>
        <p:spPr>
          <a:xfrm>
            <a:off x="7967298" y="6194617"/>
            <a:ext cx="4224702" cy="307777"/>
          </a:xfrm>
          <a:prstGeom prst="rect">
            <a:avLst/>
          </a:prstGeom>
          <a:noFill/>
        </p:spPr>
        <p:txBody>
          <a:bodyPr wrap="square" rtlCol="0">
            <a:spAutoFit/>
          </a:bodyPr>
          <a:lstStyle/>
          <a:p>
            <a:r>
              <a:rPr lang="fr-FR" sz="1400" dirty="0">
                <a:solidFill>
                  <a:schemeClr val="tx1">
                    <a:lumMod val="50000"/>
                    <a:lumOff val="50000"/>
                  </a:schemeClr>
                </a:solidFill>
              </a:rPr>
              <a:t>(2) Présentation ENIC Miranda Serge</a:t>
            </a:r>
          </a:p>
        </p:txBody>
      </p:sp>
      <p:sp>
        <p:nvSpPr>
          <p:cNvPr id="3" name="Espace réservé du numéro de diapositive 2"/>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1224479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372868" y="2267712"/>
            <a:ext cx="8915400" cy="3926974"/>
          </a:xfrm>
        </p:spPr>
        <p:txBody>
          <a:bodyPr/>
          <a:lstStyle/>
          <a:p>
            <a:r>
              <a:rPr lang="fr-FR" dirty="0"/>
              <a:t>Quel est le problème principal ? </a:t>
            </a:r>
          </a:p>
          <a:p>
            <a:pPr lvl="1">
              <a:buFont typeface="Wingdings" panose="05000000000000000000" pitchFamily="2" charset="2"/>
              <a:buChar char="Ø"/>
            </a:pPr>
            <a:r>
              <a:rPr lang="fr-FR" dirty="0"/>
              <a:t>Réduire le taux d’entrées au CHU à Nice lors des épisodes de pollution</a:t>
            </a:r>
          </a:p>
          <a:p>
            <a:r>
              <a:rPr lang="fr-FR" dirty="0"/>
              <a:t>De quelles connaissances disposons nous pour résoudre ce problème ? </a:t>
            </a:r>
          </a:p>
          <a:p>
            <a:pPr lvl="1">
              <a:buFont typeface="Wingdings" panose="05000000000000000000" pitchFamily="2" charset="2"/>
              <a:buChar char="Ø"/>
            </a:pPr>
            <a:r>
              <a:rPr lang="fr-FR" dirty="0"/>
              <a:t>Nous avons accès aux taux de pollution à différents endroits dans Nice ainsi qu’à certaines données médicales </a:t>
            </a:r>
          </a:p>
          <a:p>
            <a:r>
              <a:rPr lang="fr-FR" dirty="0"/>
              <a:t>Quelles informations supplémentaire devons nous acquérir ?</a:t>
            </a:r>
          </a:p>
          <a:p>
            <a:pPr lvl="1">
              <a:buFont typeface="Wingdings" panose="05000000000000000000" pitchFamily="2" charset="2"/>
              <a:buChar char="Ø"/>
            </a:pPr>
            <a:r>
              <a:rPr lang="fr-FR" dirty="0"/>
              <a:t>Les informations personnelles relatives aux patients</a:t>
            </a:r>
          </a:p>
          <a:p>
            <a:pPr lvl="2">
              <a:buFont typeface="Wingdings" panose="05000000000000000000" pitchFamily="2" charset="2"/>
              <a:buChar char="Ø"/>
            </a:pPr>
            <a:r>
              <a:rPr lang="fr-FR" dirty="0"/>
              <a:t>mauvaises habitudes,  taille,  poids, IMC, données cardiaques, pression artérielle, activité physique (selon </a:t>
            </a:r>
            <a:r>
              <a:rPr lang="fr-FR" dirty="0" err="1"/>
              <a:t>Sergey</a:t>
            </a:r>
            <a:r>
              <a:rPr lang="fr-FR" dirty="0"/>
              <a:t>, cardiologue)</a:t>
            </a:r>
          </a:p>
          <a:p>
            <a:r>
              <a:rPr lang="fr-FR" dirty="0"/>
              <a:t>Quelles sont les données dont nous disposons ? </a:t>
            </a:r>
          </a:p>
          <a:p>
            <a:pPr lvl="1">
              <a:buFont typeface="Wingdings" panose="05000000000000000000" pitchFamily="2" charset="2"/>
              <a:buChar char="Ø"/>
            </a:pPr>
            <a:r>
              <a:rPr lang="fr-FR" dirty="0"/>
              <a:t>Données de la pollution par l’IMREDD et données médicales par l’hôpital Pasteur </a:t>
            </a:r>
          </a:p>
          <a:p>
            <a:pPr marL="457200" lvl="1" indent="0">
              <a:buNone/>
            </a:pPr>
            <a:endParaRPr lang="fr-FR" dirty="0"/>
          </a:p>
        </p:txBody>
      </p:sp>
      <p:sp>
        <p:nvSpPr>
          <p:cNvPr id="4" name="ZoneTexte 3"/>
          <p:cNvSpPr txBox="1"/>
          <p:nvPr/>
        </p:nvSpPr>
        <p:spPr>
          <a:xfrm>
            <a:off x="2075688" y="832104"/>
            <a:ext cx="9509760" cy="1200329"/>
          </a:xfrm>
          <a:prstGeom prst="rect">
            <a:avLst/>
          </a:prstGeom>
          <a:noFill/>
        </p:spPr>
        <p:txBody>
          <a:bodyPr wrap="square" rtlCol="0">
            <a:spAutoFit/>
          </a:bodyPr>
          <a:lstStyle/>
          <a:p>
            <a:pPr algn="ctr"/>
            <a:r>
              <a:rPr lang="fr-FR" sz="3600" dirty="0">
                <a:solidFill>
                  <a:schemeClr val="accent2">
                    <a:lumMod val="75000"/>
                  </a:schemeClr>
                </a:solidFill>
                <a:latin typeface="+mj-lt"/>
                <a:ea typeface="+mj-ea"/>
                <a:cs typeface="+mj-cs"/>
              </a:rPr>
              <a:t>Présentation de l’application théorique – Méthode d’analyse</a:t>
            </a:r>
          </a:p>
        </p:txBody>
      </p:sp>
      <p:sp>
        <p:nvSpPr>
          <p:cNvPr id="2" name="Espace réservé du numéro de diapositive 1"/>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1164051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1037492"/>
            <a:ext cx="8911687" cy="867508"/>
          </a:xfrm>
        </p:spPr>
        <p:txBody>
          <a:bodyPr/>
          <a:lstStyle/>
          <a:p>
            <a:pPr algn="ctr"/>
            <a:r>
              <a:rPr lang="fr-FR" dirty="0"/>
              <a:t>La solution envisagée </a:t>
            </a:r>
          </a:p>
        </p:txBody>
      </p:sp>
      <p:sp>
        <p:nvSpPr>
          <p:cNvPr id="3" name="Espace réservé du contenu 2"/>
          <p:cNvSpPr>
            <a:spLocks noGrp="1"/>
          </p:cNvSpPr>
          <p:nvPr>
            <p:ph idx="1"/>
          </p:nvPr>
        </p:nvSpPr>
        <p:spPr/>
        <p:txBody>
          <a:bodyPr/>
          <a:lstStyle/>
          <a:p>
            <a:r>
              <a:rPr lang="fr-FR" dirty="0"/>
              <a:t>Application mobile destinée aux patients</a:t>
            </a:r>
          </a:p>
          <a:p>
            <a:r>
              <a:rPr lang="fr-FR" dirty="0"/>
              <a:t>Le patient pourra y entrer ses données personnelles (habitudes, fumeur, sportif …)</a:t>
            </a:r>
          </a:p>
          <a:p>
            <a:r>
              <a:rPr lang="fr-FR" dirty="0"/>
              <a:t>Une montre connectée relèvera l’état de « bien-être » du patient en temps réel</a:t>
            </a:r>
          </a:p>
          <a:p>
            <a:r>
              <a:rPr lang="fr-FR" dirty="0"/>
              <a:t>Une balance connectée pourra être incluse dans le projet : poids et IMC du patient envoyés directement à l’application</a:t>
            </a:r>
          </a:p>
          <a:p>
            <a:r>
              <a:rPr lang="fr-FR" dirty="0"/>
              <a:t>Analyse des données personnelles et médicales du patient ainsi que les données environnementales en temps réel </a:t>
            </a:r>
          </a:p>
          <a:p>
            <a:r>
              <a:rPr lang="fr-FR" dirty="0"/>
              <a:t>Conseiller le patient sur les risques éventuels qu’il encourt</a:t>
            </a:r>
          </a:p>
          <a:p>
            <a:endParaRPr lang="fr-FR" dirty="0"/>
          </a:p>
        </p:txBody>
      </p:sp>
      <p:sp>
        <p:nvSpPr>
          <p:cNvPr id="4" name="Espace réservé du numéro de diapositive 3"/>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3012756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80313" y="246041"/>
            <a:ext cx="8911687" cy="1280890"/>
          </a:xfrm>
        </p:spPr>
        <p:txBody>
          <a:bodyPr/>
          <a:lstStyle/>
          <a:p>
            <a:r>
              <a:rPr lang="fr-FR" dirty="0"/>
              <a:t>Analyse R – Cartographie </a:t>
            </a:r>
          </a:p>
        </p:txBody>
      </p:sp>
      <p:pic>
        <p:nvPicPr>
          <p:cNvPr id="3074" name="Picture 2" descr="https://lh5.googleusercontent.com/isan_h6OpNMYhlH7X7beJSWfqvt-Qe_CFwE3XKZbpN_bLQ6opUO-Rn45R5ncCLRHI3Cy61lmQjOstY1gIatLUe9e-Db8-P6H6a6kiuFQqFd46g22s3vbA4XqMTImF7XS4Ki9s7Cd"/>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364154" y="1264555"/>
            <a:ext cx="6217138" cy="5376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ZoneTexte 3"/>
          <p:cNvSpPr txBox="1"/>
          <p:nvPr/>
        </p:nvSpPr>
        <p:spPr>
          <a:xfrm>
            <a:off x="8774723" y="1371600"/>
            <a:ext cx="3217985" cy="1200329"/>
          </a:xfrm>
          <a:prstGeom prst="rect">
            <a:avLst/>
          </a:prstGeom>
          <a:noFill/>
        </p:spPr>
        <p:txBody>
          <a:bodyPr wrap="square" rtlCol="0">
            <a:spAutoFit/>
          </a:bodyPr>
          <a:lstStyle/>
          <a:p>
            <a:pPr algn="just"/>
            <a:r>
              <a:rPr lang="fr-FR" i="1" dirty="0"/>
              <a:t>Carte de la pollution à Nice et du nombre de patients atteints de dyspnée sur 3 ans</a:t>
            </a:r>
          </a:p>
        </p:txBody>
      </p:sp>
      <p:sp>
        <p:nvSpPr>
          <p:cNvPr id="5" name="ZoneTexte 4"/>
          <p:cNvSpPr txBox="1"/>
          <p:nvPr/>
        </p:nvSpPr>
        <p:spPr>
          <a:xfrm>
            <a:off x="8774723" y="2725615"/>
            <a:ext cx="3112477" cy="3139321"/>
          </a:xfrm>
          <a:prstGeom prst="rect">
            <a:avLst/>
          </a:prstGeom>
          <a:noFill/>
        </p:spPr>
        <p:txBody>
          <a:bodyPr wrap="square" rtlCol="0">
            <a:spAutoFit/>
          </a:bodyPr>
          <a:lstStyle/>
          <a:p>
            <a:pPr algn="ctr"/>
            <a:r>
              <a:rPr lang="fr-FR" dirty="0">
                <a:solidFill>
                  <a:schemeClr val="accent2">
                    <a:lumMod val="50000"/>
                  </a:schemeClr>
                </a:solidFill>
              </a:rPr>
              <a:t>Code couleur : </a:t>
            </a:r>
          </a:p>
          <a:p>
            <a:endParaRPr lang="fr-FR" dirty="0">
              <a:solidFill>
                <a:schemeClr val="accent2">
                  <a:lumMod val="50000"/>
                </a:schemeClr>
              </a:solidFill>
            </a:endParaRPr>
          </a:p>
          <a:p>
            <a:pPr algn="just"/>
            <a:r>
              <a:rPr lang="fr-FR" dirty="0"/>
              <a:t>Bleu : polluant NO </a:t>
            </a:r>
          </a:p>
          <a:p>
            <a:pPr algn="just"/>
            <a:r>
              <a:rPr lang="fr-FR" dirty="0"/>
              <a:t>Rouge : polluant NO2 </a:t>
            </a:r>
          </a:p>
          <a:p>
            <a:pPr algn="just"/>
            <a:r>
              <a:rPr lang="fr-FR" dirty="0"/>
              <a:t>Vert : polluant NOX</a:t>
            </a:r>
          </a:p>
          <a:p>
            <a:pPr algn="just"/>
            <a:r>
              <a:rPr lang="fr-FR" dirty="0"/>
              <a:t>Corail : polluant O3 </a:t>
            </a:r>
          </a:p>
          <a:p>
            <a:pPr algn="just"/>
            <a:r>
              <a:rPr lang="fr-FR" dirty="0"/>
              <a:t>Cyan : polluant PM10 </a:t>
            </a:r>
          </a:p>
          <a:p>
            <a:pPr algn="just"/>
            <a:r>
              <a:rPr lang="fr-FR" dirty="0"/>
              <a:t>Jaune : polluant PM25 </a:t>
            </a:r>
          </a:p>
          <a:p>
            <a:pPr algn="just"/>
            <a:r>
              <a:rPr lang="fr-FR" dirty="0" err="1"/>
              <a:t>Magenta:patients</a:t>
            </a:r>
            <a:r>
              <a:rPr lang="fr-FR" dirty="0"/>
              <a:t> atteints de dyspnée</a:t>
            </a:r>
          </a:p>
          <a:p>
            <a:endParaRPr lang="fr-FR" dirty="0"/>
          </a:p>
        </p:txBody>
      </p:sp>
      <p:sp>
        <p:nvSpPr>
          <p:cNvPr id="3" name="Espace réservé du numéro de diapositive 2"/>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4091937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870582"/>
          </a:xfrm>
        </p:spPr>
        <p:txBody>
          <a:bodyPr/>
          <a:lstStyle/>
          <a:p>
            <a:r>
              <a:rPr lang="fr-FR" dirty="0"/>
              <a:t>Analyse R – Cartographie </a:t>
            </a:r>
          </a:p>
        </p:txBody>
      </p:sp>
      <p:pic>
        <p:nvPicPr>
          <p:cNvPr id="4098" name="Picture 2" descr="https://lh3.googleusercontent.com/cXETDDvgPmYfERV9VESVco8urbzbAMct65OlOLNbBAg80zUE7RKlBzpYaFSLkDyd06GYpJRxDpt9PW7A4ZR5sYx-DolCvJFO3MT4ih7Ywp0XEVGo5RqBydH2wC2bsQkADtsUMY-x"/>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919700" y="2180492"/>
            <a:ext cx="3568700"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7" descr="https://lh5.googleusercontent.com/C5ftvYDY0nqv_CogZZpLjAse_HwdFh2REXe1vPwaNJUXli6nI1tcz2Fp1KMQ-jHoUZV-KeCOcwIZby47xl5l9m6oKtQL4ztZBTH96iL8JHQACLEkPq0ow6-nHcq4LY-poc7m_xmO"/>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554209" y="2155092"/>
            <a:ext cx="3663950" cy="304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descr="https://lh4.googleusercontent.com/-lKqw3HnJyIt14Y3VtGIj28ot1tMMyak7tP1n0SD4HDmCMWbWMTcgttcvQFW8Ko1Yi7zRQpkpYqc1qjlsXKzoJj3xMwiiJb6Mus5WIsBFlsysLfVX_vKkPF4GeIwLtQOLb2vNWOG"/>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8283968" y="2155092"/>
            <a:ext cx="379095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p:cNvSpPr txBox="1"/>
          <p:nvPr/>
        </p:nvSpPr>
        <p:spPr>
          <a:xfrm>
            <a:off x="1967180" y="1562994"/>
            <a:ext cx="10163175" cy="369332"/>
          </a:xfrm>
          <a:prstGeom prst="rect">
            <a:avLst/>
          </a:prstGeom>
          <a:noFill/>
        </p:spPr>
        <p:txBody>
          <a:bodyPr wrap="square" rtlCol="0">
            <a:spAutoFit/>
          </a:bodyPr>
          <a:lstStyle/>
          <a:p>
            <a:r>
              <a:rPr lang="fr-FR" i="1" dirty="0"/>
              <a:t>Evolution de la pollution à Nice et des malades atteints de Dyspnée par an</a:t>
            </a:r>
            <a:endParaRPr lang="fr-FR" dirty="0"/>
          </a:p>
        </p:txBody>
      </p:sp>
      <p:sp>
        <p:nvSpPr>
          <p:cNvPr id="6" name="ZoneTexte 5"/>
          <p:cNvSpPr txBox="1"/>
          <p:nvPr/>
        </p:nvSpPr>
        <p:spPr>
          <a:xfrm>
            <a:off x="1837592" y="5323742"/>
            <a:ext cx="9355015" cy="1477328"/>
          </a:xfrm>
          <a:prstGeom prst="rect">
            <a:avLst/>
          </a:prstGeom>
          <a:noFill/>
        </p:spPr>
        <p:txBody>
          <a:bodyPr wrap="square" rtlCol="0">
            <a:spAutoFit/>
          </a:bodyPr>
          <a:lstStyle/>
          <a:p>
            <a:pPr algn="ctr"/>
            <a:r>
              <a:rPr lang="fr-FR" dirty="0">
                <a:solidFill>
                  <a:schemeClr val="accent2">
                    <a:lumMod val="50000"/>
                  </a:schemeClr>
                </a:solidFill>
              </a:rPr>
              <a:t>Code couleur : </a:t>
            </a:r>
          </a:p>
          <a:p>
            <a:endParaRPr lang="fr-FR" dirty="0">
              <a:solidFill>
                <a:schemeClr val="accent2">
                  <a:lumMod val="50000"/>
                </a:schemeClr>
              </a:solidFill>
            </a:endParaRPr>
          </a:p>
          <a:p>
            <a:pPr algn="just"/>
            <a:r>
              <a:rPr lang="fr-FR" dirty="0"/>
              <a:t>Bleu : polluant NO 			Vert : polluant NOX		Cyan : polluant PM10 </a:t>
            </a:r>
          </a:p>
          <a:p>
            <a:pPr algn="just"/>
            <a:r>
              <a:rPr lang="fr-FR" dirty="0"/>
              <a:t>Rouge : polluant NO2 		Corail : polluant O3 		Jaune : polluant PM25 </a:t>
            </a:r>
          </a:p>
          <a:p>
            <a:pPr algn="just"/>
            <a:r>
              <a:rPr lang="fr-FR" dirty="0" err="1"/>
              <a:t>Magenta:patients</a:t>
            </a:r>
            <a:r>
              <a:rPr lang="fr-FR" dirty="0"/>
              <a:t> atteints de dyspnée</a:t>
            </a:r>
          </a:p>
        </p:txBody>
      </p:sp>
      <p:sp>
        <p:nvSpPr>
          <p:cNvPr id="3" name="Espace réservé du numéro de diapositive 2"/>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3807028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Analyse R – </a:t>
            </a:r>
            <a:r>
              <a:rPr lang="fr-FR" dirty="0" err="1"/>
              <a:t>Clustering</a:t>
            </a:r>
            <a:r>
              <a:rPr lang="fr-FR" dirty="0"/>
              <a:t> </a:t>
            </a:r>
          </a:p>
        </p:txBody>
      </p:sp>
      <p:sp>
        <p:nvSpPr>
          <p:cNvPr id="3" name="Espace réservé du contenu 2"/>
          <p:cNvSpPr>
            <a:spLocks noGrp="1"/>
          </p:cNvSpPr>
          <p:nvPr>
            <p:ph idx="1"/>
          </p:nvPr>
        </p:nvSpPr>
        <p:spPr>
          <a:xfrm>
            <a:off x="2592925" y="1412631"/>
            <a:ext cx="8915400" cy="3777622"/>
          </a:xfrm>
        </p:spPr>
        <p:txBody>
          <a:bodyPr/>
          <a:lstStyle/>
          <a:p>
            <a:r>
              <a:rPr lang="fr-FR" dirty="0"/>
              <a:t>Qu’est ce que le </a:t>
            </a:r>
            <a:r>
              <a:rPr lang="fr-FR" dirty="0" err="1"/>
              <a:t>clustering</a:t>
            </a:r>
            <a:r>
              <a:rPr lang="fr-FR" dirty="0"/>
              <a:t> ? </a:t>
            </a:r>
          </a:p>
          <a:p>
            <a:pPr lvl="1">
              <a:buFont typeface="Wingdings" panose="05000000000000000000" pitchFamily="2" charset="2"/>
              <a:buChar char="v"/>
            </a:pPr>
            <a:r>
              <a:rPr lang="fr-FR" dirty="0"/>
              <a:t>classification non supervisée</a:t>
            </a:r>
          </a:p>
          <a:p>
            <a:pPr lvl="1">
              <a:buFont typeface="Wingdings" panose="05000000000000000000" pitchFamily="2" charset="2"/>
              <a:buChar char="v"/>
            </a:pPr>
            <a:r>
              <a:rPr lang="fr-FR" dirty="0"/>
              <a:t>rapprocher les points représentatifs vers le centre par un facteur</a:t>
            </a:r>
          </a:p>
          <a:p>
            <a:pPr lvl="1">
              <a:buFont typeface="Wingdings" panose="05000000000000000000" pitchFamily="2" charset="2"/>
              <a:buChar char="v"/>
            </a:pPr>
            <a:r>
              <a:rPr lang="fr-FR" dirty="0"/>
              <a:t>Plusieurs points représentatifs forment la figure du cluster</a:t>
            </a:r>
          </a:p>
          <a:p>
            <a:r>
              <a:rPr lang="fr-FR" dirty="0"/>
              <a:t>Quelles sont nos données ? </a:t>
            </a:r>
          </a:p>
          <a:p>
            <a:pPr lvl="1">
              <a:buFont typeface="Wingdings" panose="05000000000000000000" pitchFamily="2" charset="2"/>
              <a:buChar char="v"/>
            </a:pPr>
            <a:r>
              <a:rPr lang="fr-FR" dirty="0"/>
              <a:t>Nous voulons avoir les différentes catégories de patients atteints de dyspnée selon le taux de pollution </a:t>
            </a:r>
          </a:p>
          <a:p>
            <a:pPr lvl="1">
              <a:buFont typeface="Wingdings" panose="05000000000000000000" pitchFamily="2" charset="2"/>
              <a:buChar char="v"/>
            </a:pPr>
            <a:r>
              <a:rPr lang="fr-FR" dirty="0"/>
              <a:t>Nous fusionnons donc les données des patients atteints de dyspnée avec chaque polluant</a:t>
            </a:r>
          </a:p>
        </p:txBody>
      </p:sp>
      <p:pic>
        <p:nvPicPr>
          <p:cNvPr id="5122" name="Picture 2" descr="XSUa0wV7bgKctOMvDE0YYnXvk_-dBm90XXmG7F7Gi_7JvEgbrVwjTF3B7VdOWFj8nRF88IDiEUjSqNWLXnwDObl3r7XGaJoihJzV3pKh52OvPTp0_7TqTPOcgWCwiMgvhhqIxF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925" y="4728552"/>
            <a:ext cx="8432799" cy="116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ZoneTexte 3"/>
          <p:cNvSpPr txBox="1"/>
          <p:nvPr/>
        </p:nvSpPr>
        <p:spPr>
          <a:xfrm>
            <a:off x="6620608" y="5891214"/>
            <a:ext cx="4405116" cy="307777"/>
          </a:xfrm>
          <a:prstGeom prst="rect">
            <a:avLst/>
          </a:prstGeom>
          <a:noFill/>
        </p:spPr>
        <p:txBody>
          <a:bodyPr wrap="square" rtlCol="0">
            <a:spAutoFit/>
          </a:bodyPr>
          <a:lstStyle/>
          <a:p>
            <a:r>
              <a:rPr lang="fr-FR" sz="1400" dirty="0">
                <a:solidFill>
                  <a:schemeClr val="tx1">
                    <a:lumMod val="50000"/>
                    <a:lumOff val="50000"/>
                  </a:schemeClr>
                </a:solidFill>
              </a:rPr>
              <a:t>Aperçu des données (ici : </a:t>
            </a:r>
            <a:r>
              <a:rPr lang="fr-FR" sz="1400" dirty="0" err="1">
                <a:solidFill>
                  <a:schemeClr val="tx1">
                    <a:lumMod val="50000"/>
                    <a:lumOff val="50000"/>
                  </a:schemeClr>
                </a:solidFill>
              </a:rPr>
              <a:t>newPatientsDataNo</a:t>
            </a:r>
            <a:r>
              <a:rPr lang="fr-FR" sz="1400" dirty="0">
                <a:solidFill>
                  <a:schemeClr val="tx1">
                    <a:lumMod val="50000"/>
                    <a:lumOff val="50000"/>
                  </a:schemeClr>
                </a:solidFill>
              </a:rPr>
              <a:t>)</a:t>
            </a: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2396136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Analyse R – </a:t>
            </a:r>
            <a:r>
              <a:rPr lang="fr-FR" dirty="0" err="1"/>
              <a:t>Clustering</a:t>
            </a:r>
            <a:r>
              <a:rPr lang="fr-FR" dirty="0"/>
              <a:t> </a:t>
            </a:r>
            <a:br>
              <a:rPr lang="fr-FR" dirty="0"/>
            </a:br>
            <a:r>
              <a:rPr lang="fr-FR" dirty="0"/>
              <a:t>Exemple du cas dyspnée + polluant NO</a:t>
            </a:r>
          </a:p>
        </p:txBody>
      </p:sp>
      <p:pic>
        <p:nvPicPr>
          <p:cNvPr id="6146" name="Picture 2" descr="https://lh3.googleusercontent.com/nc3rhC7t0VcQAucsJkijJ5oUSphVLGSBuuvzVuQ6sMukjYcpUXF12JjstDgmfeVarZjlaY9Qdcfdj_zIMJquAlDzcnEIMcL9RuyOkUCeA0iwtUoHt8yjuer5SOhzkenecZtCA-iz"/>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153139" y="1680409"/>
            <a:ext cx="3816350" cy="2383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descr="https://lh6.googleusercontent.com/52_7Mf4oL3ostmROQDA6PKrRTVYPFRWte3_WlPNCQ8YVGyVhsIWi3b1R12nOY79WHD5lzToypXsYyACuCntuX-BhSaV0dZ_dbXXZSHiRVFGudnCF_krKm28b-ZJWQDssIlQWlBQi"/>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153139" y="4064000"/>
            <a:ext cx="39116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ZoneTexte 3"/>
          <p:cNvSpPr txBox="1"/>
          <p:nvPr/>
        </p:nvSpPr>
        <p:spPr>
          <a:xfrm>
            <a:off x="6410325" y="2076450"/>
            <a:ext cx="4133850" cy="369332"/>
          </a:xfrm>
          <a:prstGeom prst="rect">
            <a:avLst/>
          </a:prstGeom>
          <a:noFill/>
        </p:spPr>
        <p:txBody>
          <a:bodyPr wrap="square" rtlCol="0">
            <a:spAutoFit/>
          </a:bodyPr>
          <a:lstStyle/>
          <a:p>
            <a:r>
              <a:rPr lang="fr-FR" dirty="0"/>
              <a:t>Nombre de cluster optimal : 4</a:t>
            </a:r>
          </a:p>
        </p:txBody>
      </p:sp>
      <p:sp>
        <p:nvSpPr>
          <p:cNvPr id="5" name="ZoneTexte 4"/>
          <p:cNvSpPr txBox="1"/>
          <p:nvPr/>
        </p:nvSpPr>
        <p:spPr>
          <a:xfrm>
            <a:off x="6603023" y="3780692"/>
            <a:ext cx="5002823" cy="2308324"/>
          </a:xfrm>
          <a:prstGeom prst="rect">
            <a:avLst/>
          </a:prstGeom>
          <a:noFill/>
        </p:spPr>
        <p:txBody>
          <a:bodyPr wrap="square" rtlCol="0">
            <a:spAutoFit/>
          </a:bodyPr>
          <a:lstStyle/>
          <a:p>
            <a:r>
              <a:rPr lang="fr-FR" dirty="0" err="1"/>
              <a:t>Dedogramme</a:t>
            </a:r>
            <a:r>
              <a:rPr lang="fr-FR" dirty="0"/>
              <a:t> : </a:t>
            </a:r>
          </a:p>
          <a:p>
            <a:pPr marL="285750" indent="-285750">
              <a:buFont typeface="Wingdings" panose="05000000000000000000" pitchFamily="2" charset="2"/>
              <a:buChar char="§"/>
            </a:pPr>
            <a:r>
              <a:rPr lang="fr-FR" dirty="0"/>
              <a:t>arbre indicé hiérarchique dont chaque regroupement est présenté comme une similitude.</a:t>
            </a:r>
          </a:p>
          <a:p>
            <a:pPr marL="285750" indent="-285750">
              <a:buFont typeface="Wingdings" panose="05000000000000000000" pitchFamily="2" charset="2"/>
              <a:buChar char="§"/>
            </a:pPr>
            <a:r>
              <a:rPr lang="fr-FR" dirty="0"/>
              <a:t>Indices en dessous de l’arbre sont les numéros de lignes des données : cela correspond à chaque patient</a:t>
            </a:r>
          </a:p>
          <a:p>
            <a:pPr marL="285750" indent="-285750">
              <a:buFont typeface="Wingdings" panose="05000000000000000000" pitchFamily="2" charset="2"/>
              <a:buChar char="§"/>
            </a:pPr>
            <a:r>
              <a:rPr lang="fr-FR" dirty="0"/>
              <a:t>Chaque carré rouge regroupe un cluster</a:t>
            </a:r>
          </a:p>
        </p:txBody>
      </p:sp>
      <p:sp>
        <p:nvSpPr>
          <p:cNvPr id="3" name="Espace réservé du numéro de diapositive 2"/>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196976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p:txBody>
          <a:bodyPr>
            <a:normAutofit fontScale="90000"/>
          </a:bodyPr>
          <a:lstStyle/>
          <a:p>
            <a:r>
              <a:rPr lang="fr-FR" dirty="0"/>
              <a:t>Analyse R – </a:t>
            </a:r>
            <a:r>
              <a:rPr lang="fr-FR" dirty="0" err="1"/>
              <a:t>Clustering</a:t>
            </a:r>
            <a:r>
              <a:rPr lang="fr-FR" dirty="0"/>
              <a:t> </a:t>
            </a:r>
            <a:br>
              <a:rPr lang="fr-FR" dirty="0"/>
            </a:br>
            <a:r>
              <a:rPr lang="fr-FR" dirty="0"/>
              <a:t>Exemple du cas dyspnée + polluant NO</a:t>
            </a:r>
          </a:p>
        </p:txBody>
      </p:sp>
      <p:pic>
        <p:nvPicPr>
          <p:cNvPr id="7170" name="Picture 2" descr="https://lh3.googleusercontent.com/2a-GK5jZos7sinBuf52ogHgc9_-RbEZTYnpDS9AA5dbnEUigbck72tITVcUvEIdIDZEcoFa_oP0zhF6qEWNPdAYXdtBFtHoxDY6QwV7tgI_sjGrTrd0dIiMu28oWyVtzEArvKYV6"/>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14594" y="1905000"/>
            <a:ext cx="6761851"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ZoneTexte 4"/>
          <p:cNvSpPr txBox="1"/>
          <p:nvPr/>
        </p:nvSpPr>
        <p:spPr>
          <a:xfrm>
            <a:off x="7723310" y="1905000"/>
            <a:ext cx="4191000" cy="4031873"/>
          </a:xfrm>
          <a:prstGeom prst="rect">
            <a:avLst/>
          </a:prstGeom>
          <a:noFill/>
        </p:spPr>
        <p:txBody>
          <a:bodyPr wrap="square" rtlCol="0">
            <a:spAutoFit/>
          </a:bodyPr>
          <a:lstStyle/>
          <a:p>
            <a:r>
              <a:rPr lang="fr-FR" sz="1400" dirty="0"/>
              <a:t>Chaque numéro correspond à une ligne du jeu de données, et donc à une personne,</a:t>
            </a:r>
          </a:p>
          <a:p>
            <a:endParaRPr lang="fr-FR" sz="1400" dirty="0"/>
          </a:p>
          <a:p>
            <a:r>
              <a:rPr lang="fr-FR" sz="1400" dirty="0"/>
              <a:t>1 : Les personnes sont âgées et regroupées par code postal et la station. </a:t>
            </a:r>
          </a:p>
          <a:p>
            <a:r>
              <a:rPr lang="fr-FR" sz="1400" dirty="0"/>
              <a:t>Le taux de pollution moyen relevé pour ce polluant est très élevé. </a:t>
            </a:r>
          </a:p>
          <a:p>
            <a:r>
              <a:rPr lang="fr-FR" sz="1400" dirty="0"/>
              <a:t>2 : Âge moyen (environ 50 ans). Elles sont aussi regroupées par le code postal et la station Le taux de pollution relevé pour ce polluant est plus bas. Pour une même station, type de sortie semblable.</a:t>
            </a:r>
          </a:p>
          <a:p>
            <a:r>
              <a:rPr lang="fr-FR" sz="1400" dirty="0"/>
              <a:t>3 : Quasiment que des femmes âgées : mêmes constations qu’au part avant</a:t>
            </a:r>
          </a:p>
          <a:p>
            <a:r>
              <a:rPr lang="fr-FR" sz="1400" dirty="0"/>
              <a:t>4 : Personnes en majorité féminines. Leur âge est moyen et sont aussi regroupées par leur code postal et station.</a:t>
            </a:r>
          </a:p>
          <a:p>
            <a:endParaRPr lang="fr-FR" dirty="0"/>
          </a:p>
        </p:txBody>
      </p:sp>
      <p:sp>
        <p:nvSpPr>
          <p:cNvPr id="2" name="Espace réservé du numéro de diapositive 1"/>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4254306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Plan </a:t>
            </a:r>
          </a:p>
        </p:txBody>
      </p:sp>
      <p:sp>
        <p:nvSpPr>
          <p:cNvPr id="3" name="Espace réservé du contenu 2"/>
          <p:cNvSpPr>
            <a:spLocks noGrp="1"/>
          </p:cNvSpPr>
          <p:nvPr>
            <p:ph idx="1"/>
          </p:nvPr>
        </p:nvSpPr>
        <p:spPr>
          <a:xfrm>
            <a:off x="2457327" y="1456592"/>
            <a:ext cx="8915400" cy="4856285"/>
          </a:xfrm>
        </p:spPr>
        <p:txBody>
          <a:bodyPr>
            <a:normAutofit/>
          </a:bodyPr>
          <a:lstStyle/>
          <a:p>
            <a:r>
              <a:rPr lang="fr-FR" dirty="0"/>
              <a:t>Présentation du projet</a:t>
            </a:r>
          </a:p>
          <a:p>
            <a:r>
              <a:rPr lang="fr-FR" dirty="0"/>
              <a:t>Présentation de l’IMREDD</a:t>
            </a:r>
          </a:p>
          <a:p>
            <a:r>
              <a:rPr lang="fr-FR" dirty="0"/>
              <a:t>Etat de l’Art </a:t>
            </a:r>
          </a:p>
          <a:p>
            <a:r>
              <a:rPr lang="fr-FR" dirty="0"/>
              <a:t>Présentation du projet existant</a:t>
            </a:r>
          </a:p>
          <a:p>
            <a:r>
              <a:rPr lang="fr-FR" dirty="0"/>
              <a:t>Organisation du projet </a:t>
            </a:r>
          </a:p>
          <a:p>
            <a:r>
              <a:rPr lang="fr-FR" dirty="0"/>
              <a:t>Présentation de l’application théorique</a:t>
            </a:r>
          </a:p>
          <a:p>
            <a:r>
              <a:rPr lang="fr-FR" dirty="0"/>
              <a:t>Analyses R </a:t>
            </a:r>
          </a:p>
          <a:p>
            <a:pPr lvl="1"/>
            <a:r>
              <a:rPr lang="fr-FR" dirty="0"/>
              <a:t>Cartographie</a:t>
            </a:r>
          </a:p>
          <a:p>
            <a:pPr lvl="1"/>
            <a:r>
              <a:rPr lang="fr-FR" dirty="0" err="1"/>
              <a:t>Clustering</a:t>
            </a:r>
            <a:endParaRPr lang="fr-FR" dirty="0"/>
          </a:p>
          <a:p>
            <a:pPr lvl="1"/>
            <a:r>
              <a:rPr lang="fr-FR" dirty="0"/>
              <a:t>Prédictif</a:t>
            </a:r>
          </a:p>
          <a:p>
            <a:pPr lvl="1"/>
            <a:endParaRPr lang="fr-FR" dirty="0"/>
          </a:p>
          <a:p>
            <a:r>
              <a:rPr lang="fr-FR" dirty="0"/>
              <a:t>Résultats synthétiques des analyses R</a:t>
            </a:r>
          </a:p>
        </p:txBody>
      </p:sp>
      <p:sp>
        <p:nvSpPr>
          <p:cNvPr id="4" name="Espace réservé du numéro de diapositive 3"/>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435738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Analyse R – </a:t>
            </a:r>
            <a:r>
              <a:rPr lang="fr-FR" dirty="0" err="1"/>
              <a:t>Clustering</a:t>
            </a:r>
            <a:endParaRPr lang="fr-FR" dirty="0"/>
          </a:p>
        </p:txBody>
      </p:sp>
      <p:pic>
        <p:nvPicPr>
          <p:cNvPr id="8194" name="Picture 2" descr="https://lh5.googleusercontent.com/UupfRMf0NEmwWCF9A7_blglFC41v984F-TkTFr1XP53rzFt5KL-5g_MSQ7-2QNslU6TfG3e6SEdZEESVb5_H5VvBY52aHTc2hbjabxa47VSCEFJM7d8Dx-3ZmXkF8e6G-QqDcw3V"/>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007941" y="1264555"/>
            <a:ext cx="2959099" cy="253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3" descr="https://lh6.googleusercontent.com/pqkidWO8vOwvrcM8VZA8aqwYpU4cumNkb9m3CbmloJCjLiIJjQ4HdG9p8UJD9bWF3ThXnzA19aM14yEiapbeDNY0TBOgs9LrxrKXRUT6-a0x2zUxfuQpQ8oq29CKCNeRoZnwaoQ3"/>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605875" y="1350061"/>
            <a:ext cx="2814637" cy="2368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descr="https://lh4.googleusercontent.com/ka6Aq8VxGH_1mUD-MYJHm7xbpo7Gm_gPEo7IjT5lNf2xyAOwoADuRuqDS6s7cORANz1NlUmrO_A8jXVPDLeOY156zKx5u8WUnVn7Jzqc3jCxPqC_Rn2DruB2kZKFL8inZY9WrtOX"/>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7917005" y="1178351"/>
            <a:ext cx="3082640" cy="259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descr="https://lh3.googleusercontent.com/d2Q45-Ztb4o_12TZr7z_xH37DM0qaqqB5tjKuJCMN38C5faRfzxxZEfVCuog7e9EzP7ByormLpGca5GCJRjSzOnMB7RvLjWVJW6EvXwxh91K8fZ50a6gUX31lOuI4oXWVXwe1Ug3"/>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2137717" y="4035425"/>
            <a:ext cx="3658646" cy="267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6" descr="https://lh5.googleusercontent.com/l7OHLQZ2GSb4TeEHqX1Yk9UBDrElw_vmVPaYuWpcrd_cegXqm9IDZFTD9WIr3rF303UbGLGTXD7jkEWj27n_LgFna3osRknzUNLUxNdCULKjkxYFFw7c78_N4jE0qbE5JIcD2Ggr"/>
          <p:cNvPicPr>
            <a:picLocks noChangeAspect="1" noChangeArrowheads="1"/>
          </p:cNvPicPr>
          <p:nvPr/>
        </p:nvPicPr>
        <p:blipFill>
          <a:blip r:embed="rId10" r:link="rId11">
            <a:extLst>
              <a:ext uri="{28A0092B-C50C-407E-A947-70E740481C1C}">
                <a14:useLocalDpi xmlns:a14="http://schemas.microsoft.com/office/drawing/2010/main" val="0"/>
              </a:ext>
            </a:extLst>
          </a:blip>
          <a:srcRect/>
          <a:stretch>
            <a:fillRect/>
          </a:stretch>
        </p:blipFill>
        <p:spPr bwMode="auto">
          <a:xfrm>
            <a:off x="6645543" y="4035425"/>
            <a:ext cx="3117582" cy="262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u numéro de diapositive 2"/>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419287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Analyse R – </a:t>
            </a:r>
            <a:r>
              <a:rPr lang="fr-FR" dirty="0" err="1"/>
              <a:t>Clustering</a:t>
            </a:r>
            <a:r>
              <a:rPr lang="fr-FR" dirty="0"/>
              <a:t> </a:t>
            </a:r>
          </a:p>
        </p:txBody>
      </p:sp>
      <p:sp>
        <p:nvSpPr>
          <p:cNvPr id="3" name="Espace réservé du contenu 2"/>
          <p:cNvSpPr>
            <a:spLocks noGrp="1"/>
          </p:cNvSpPr>
          <p:nvPr>
            <p:ph idx="1"/>
          </p:nvPr>
        </p:nvSpPr>
        <p:spPr/>
        <p:txBody>
          <a:bodyPr/>
          <a:lstStyle/>
          <a:p>
            <a:r>
              <a:rPr lang="fr-FR" dirty="0"/>
              <a:t>Interprétation : </a:t>
            </a:r>
          </a:p>
          <a:p>
            <a:pPr lvl="1">
              <a:buFont typeface="Wingdings" panose="05000000000000000000" pitchFamily="2" charset="2"/>
              <a:buChar char="v"/>
            </a:pPr>
            <a:r>
              <a:rPr lang="fr-FR" dirty="0"/>
              <a:t>Ce que certaines données ont en commun se traduit par une corrélation</a:t>
            </a:r>
          </a:p>
          <a:p>
            <a:pPr lvl="1">
              <a:buFont typeface="Wingdings" panose="05000000000000000000" pitchFamily="2" charset="2"/>
              <a:buChar char="v"/>
            </a:pPr>
            <a:r>
              <a:rPr lang="fr-FR" dirty="0"/>
              <a:t>Lien entre la station et le diagnostic du patient selon le polluant</a:t>
            </a:r>
          </a:p>
          <a:p>
            <a:pPr lvl="1">
              <a:buFont typeface="Wingdings" panose="05000000000000000000" pitchFamily="2" charset="2"/>
              <a:buChar char="v"/>
            </a:pPr>
            <a:r>
              <a:rPr lang="fr-FR" dirty="0"/>
              <a:t>L’âge et son genre sont aussi des critères importants à prendre en compte lors de l’analyse</a:t>
            </a:r>
          </a:p>
          <a:p>
            <a:pPr lvl="1">
              <a:buFont typeface="Wingdings" panose="05000000000000000000" pitchFamily="2" charset="2"/>
              <a:buChar char="v"/>
            </a:pPr>
            <a:r>
              <a:rPr lang="fr-FR" dirty="0"/>
              <a:t>Tout ce que les données avaient en commun (patients âgés, code postal, stations, type de sortie similaires) montrent une corrélation entre la pollution et les patients atteints de dyspnée.</a:t>
            </a:r>
          </a:p>
          <a:p>
            <a:pPr lvl="1">
              <a:buFont typeface="Wingdings" panose="05000000000000000000" pitchFamily="2" charset="2"/>
              <a:buChar char="v"/>
            </a:pPr>
            <a:r>
              <a:rPr lang="fr-FR" dirty="0"/>
              <a:t>Dommage que nous n’ayons pas d’autres informations personnelles sur le patient : Cela pourrait nous donner des clusters différents et plus précis</a:t>
            </a:r>
          </a:p>
        </p:txBody>
      </p:sp>
      <p:sp>
        <p:nvSpPr>
          <p:cNvPr id="4" name="Espace réservé du numéro de diapositive 3"/>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505577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Analyse R – prédictif </a:t>
            </a:r>
          </a:p>
        </p:txBody>
      </p:sp>
      <p:sp>
        <p:nvSpPr>
          <p:cNvPr id="3" name="Espace réservé du contenu 2"/>
          <p:cNvSpPr>
            <a:spLocks noGrp="1"/>
          </p:cNvSpPr>
          <p:nvPr>
            <p:ph idx="1"/>
          </p:nvPr>
        </p:nvSpPr>
        <p:spPr/>
        <p:txBody>
          <a:bodyPr/>
          <a:lstStyle/>
          <a:p>
            <a:r>
              <a:rPr lang="fr-FR" dirty="0"/>
              <a:t>Qu’est-ce que le prédictif ? </a:t>
            </a:r>
          </a:p>
          <a:p>
            <a:pPr lvl="1">
              <a:buFont typeface="Wingdings" panose="05000000000000000000" pitchFamily="2" charset="2"/>
              <a:buChar char="v"/>
            </a:pPr>
            <a:r>
              <a:rPr lang="fr-FR" dirty="0"/>
              <a:t>Série de techniques analytiques et statistiques permettant de prédire des actions ou des comportements futurs.</a:t>
            </a:r>
          </a:p>
          <a:p>
            <a:pPr lvl="1">
              <a:buFont typeface="Wingdings" panose="05000000000000000000" pitchFamily="2" charset="2"/>
              <a:buChar char="v"/>
            </a:pPr>
            <a:r>
              <a:rPr lang="fr-FR" dirty="0"/>
              <a:t>Utilisé pour prendre des décisions proactives et déterminer des actions en identifiant les risques potentiels et opportunités. </a:t>
            </a:r>
          </a:p>
          <a:p>
            <a:r>
              <a:rPr lang="fr-FR" dirty="0"/>
              <a:t>Quelles sont nos données ? </a:t>
            </a:r>
          </a:p>
          <a:p>
            <a:pPr lvl="1">
              <a:buFont typeface="Wingdings" panose="05000000000000000000" pitchFamily="2" charset="2"/>
              <a:buChar char="v"/>
            </a:pPr>
            <a:r>
              <a:rPr lang="fr-FR" dirty="0"/>
              <a:t>Nous voulons avoir une prédiction du nombre de patients risquant d’être atteints selon le taux de pollution et prédire ce taux pour chaque polluant</a:t>
            </a:r>
          </a:p>
          <a:p>
            <a:pPr lvl="1">
              <a:buFont typeface="Wingdings" panose="05000000000000000000" pitchFamily="2" charset="2"/>
              <a:buChar char="v"/>
            </a:pPr>
            <a:r>
              <a:rPr lang="fr-FR" dirty="0"/>
              <a:t>Même données fusionnées que pour le </a:t>
            </a:r>
            <a:r>
              <a:rPr lang="fr-FR" dirty="0" err="1"/>
              <a:t>clustering</a:t>
            </a:r>
            <a:r>
              <a:rPr lang="fr-FR" dirty="0"/>
              <a:t> </a:t>
            </a:r>
          </a:p>
          <a:p>
            <a:pPr marL="457200" lvl="1" indent="0">
              <a:buNone/>
            </a:pPr>
            <a:endParaRPr lang="fr-FR" dirty="0"/>
          </a:p>
        </p:txBody>
      </p:sp>
      <p:sp>
        <p:nvSpPr>
          <p:cNvPr id="4" name="Espace réservé du numéro de diapositive 3"/>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868413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pPr algn="ctr"/>
            <a:r>
              <a:rPr lang="fr-FR" dirty="0"/>
              <a:t>Analyse R – Prédictif </a:t>
            </a:r>
            <a:br>
              <a:rPr lang="fr-FR" dirty="0"/>
            </a:br>
            <a:r>
              <a:rPr lang="fr-FR" dirty="0"/>
              <a:t>Exemple du cas dyspnée + polluant NO</a:t>
            </a:r>
          </a:p>
        </p:txBody>
      </p:sp>
      <p:pic>
        <p:nvPicPr>
          <p:cNvPr id="9218" name="Picture 2" descr="bxTA_vS_BnoPdU2H0jg_5ODKtQvcRSdPreQlzV2xpeaDhedk6pCic3EZCix6-q6kZSRhItmc0EuGfIbSwBBZdIU3FejEbAAETUWJpRlVJxKJCYHpRzSnI-JEuMe-_rB-tlFVfyA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862" y="1733306"/>
            <a:ext cx="6078559" cy="319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ZoneTexte 3"/>
          <p:cNvSpPr txBox="1"/>
          <p:nvPr/>
        </p:nvSpPr>
        <p:spPr>
          <a:xfrm>
            <a:off x="1777511" y="4924425"/>
            <a:ext cx="5335465" cy="307777"/>
          </a:xfrm>
          <a:prstGeom prst="rect">
            <a:avLst/>
          </a:prstGeom>
          <a:noFill/>
        </p:spPr>
        <p:txBody>
          <a:bodyPr wrap="square" rtlCol="0">
            <a:spAutoFit/>
          </a:bodyPr>
          <a:lstStyle/>
          <a:p>
            <a:r>
              <a:rPr lang="fr-FR" sz="1400" dirty="0">
                <a:solidFill>
                  <a:schemeClr val="tx1">
                    <a:lumMod val="50000"/>
                    <a:lumOff val="50000"/>
                  </a:schemeClr>
                </a:solidFill>
              </a:rPr>
              <a:t>Arbre prédictif patients  pour le polluant NO</a:t>
            </a:r>
          </a:p>
        </p:txBody>
      </p:sp>
      <p:sp>
        <p:nvSpPr>
          <p:cNvPr id="5" name="ZoneTexte 4"/>
          <p:cNvSpPr txBox="1"/>
          <p:nvPr/>
        </p:nvSpPr>
        <p:spPr>
          <a:xfrm>
            <a:off x="7737231" y="1905000"/>
            <a:ext cx="3604846" cy="3139321"/>
          </a:xfrm>
          <a:prstGeom prst="rect">
            <a:avLst/>
          </a:prstGeom>
          <a:noFill/>
        </p:spPr>
        <p:txBody>
          <a:bodyPr wrap="square" rtlCol="0">
            <a:spAutoFit/>
          </a:bodyPr>
          <a:lstStyle/>
          <a:p>
            <a:pPr marL="285750" indent="-285750">
              <a:buFont typeface="Arial" panose="020B0604020202020204" pitchFamily="34" charset="0"/>
              <a:buChar char="•"/>
            </a:pPr>
            <a:r>
              <a:rPr lang="fr-FR" dirty="0"/>
              <a:t>Différentes catégories représentent le nombre de patients. Cela dépend du facteur “</a:t>
            </a:r>
            <a:r>
              <a:rPr lang="fr-FR" dirty="0" err="1"/>
              <a:t>difference</a:t>
            </a:r>
            <a:r>
              <a:rPr lang="fr-FR" dirty="0"/>
              <a:t>”. </a:t>
            </a:r>
          </a:p>
          <a:p>
            <a:endParaRPr lang="fr-FR" dirty="0"/>
          </a:p>
          <a:p>
            <a:r>
              <a:rPr lang="fr-FR" i="1" dirty="0"/>
              <a:t>DIFFÉRENCE - delta selon la valeur moyenne pour calculer la corrélation (en pourcentages) (données santé)</a:t>
            </a:r>
          </a:p>
          <a:p>
            <a:endParaRPr lang="fr-FR" dirty="0"/>
          </a:p>
        </p:txBody>
      </p:sp>
      <p:pic>
        <p:nvPicPr>
          <p:cNvPr id="9219" name="Picture 3" descr="TVRWcsYMDHgU3MwQ3geDR3bmYay56nk8XZITzqCaywoLZtXVcqlvJPeOBAcgf0T9Tu1CTxSd7E5RGct-zEfXXrOBbwHNG7Ao2ce991R4lTumwDY1FJC8ygmMe1WXQlVEE71_nXH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606" y="5751046"/>
            <a:ext cx="4087813"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ZoneTexte 5"/>
          <p:cNvSpPr txBox="1"/>
          <p:nvPr/>
        </p:nvSpPr>
        <p:spPr>
          <a:xfrm>
            <a:off x="5908431" y="5477608"/>
            <a:ext cx="4554415" cy="954107"/>
          </a:xfrm>
          <a:prstGeom prst="rect">
            <a:avLst/>
          </a:prstGeom>
          <a:noFill/>
        </p:spPr>
        <p:txBody>
          <a:bodyPr wrap="square" rtlCol="0">
            <a:spAutoFit/>
          </a:bodyPr>
          <a:lstStyle/>
          <a:p>
            <a:r>
              <a:rPr lang="fr-FR" sz="1400" dirty="0"/>
              <a:t>RMSE donne l'écart type de l'erreur de prédiction du modèle. Une valeur plus petite indique une meilleure performance du modèle. Notre modèle est donc performant</a:t>
            </a:r>
          </a:p>
        </p:txBody>
      </p:sp>
      <p:sp>
        <p:nvSpPr>
          <p:cNvPr id="3" name="Espace réservé du numéro de diapositive 2"/>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1920808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Analyse R – Prédictif </a:t>
            </a:r>
            <a:br>
              <a:rPr lang="fr-FR" dirty="0"/>
            </a:br>
            <a:r>
              <a:rPr lang="fr-FR" dirty="0"/>
              <a:t>Exemple du cas dyspnée + polluant NO</a:t>
            </a:r>
          </a:p>
        </p:txBody>
      </p:sp>
      <p:sp>
        <p:nvSpPr>
          <p:cNvPr id="3" name="Espace réservé du contenu 2"/>
          <p:cNvSpPr>
            <a:spLocks noGrp="1"/>
          </p:cNvSpPr>
          <p:nvPr>
            <p:ph idx="1"/>
          </p:nvPr>
        </p:nvSpPr>
        <p:spPr>
          <a:xfrm>
            <a:off x="7653104" y="2866293"/>
            <a:ext cx="2574681" cy="3099585"/>
          </a:xfrm>
        </p:spPr>
        <p:txBody>
          <a:bodyPr>
            <a:normAutofit fontScale="77500" lnSpcReduction="20000"/>
          </a:bodyPr>
          <a:lstStyle/>
          <a:p>
            <a:r>
              <a:rPr lang="fr-FR" dirty="0"/>
              <a:t>GINI : Un faible Gini (c'est-à-dire une diminution plus élevée dans Gini) signifie qu'une variable prédictive particulière joue un rôle plus important dans le partage des données dans les classes définies.</a:t>
            </a:r>
          </a:p>
          <a:p>
            <a:r>
              <a:rPr lang="fr-FR" dirty="0"/>
              <a:t>Ici, la variable DIFFERENCE joue un rôle plus important dans le partage des données. </a:t>
            </a:r>
          </a:p>
          <a:p>
            <a:endParaRPr lang="fr-FR" dirty="0"/>
          </a:p>
        </p:txBody>
      </p:sp>
      <p:pic>
        <p:nvPicPr>
          <p:cNvPr id="10242" name="Picture 2" descr="OBRzNhjxKk5zelZDSbzrkq81C_GbfjFOgrTg8i9faE3yugCSF8JCVEPZKGdFhldOiZiLpH4EOtpOor46L238QOH7nrXaqcNlbFKEm4R0onSgjT3QAcqXpBIY-u4pugsRV_Hu9q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285" y="1814513"/>
            <a:ext cx="5229590" cy="4392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ZoneTexte 3"/>
          <p:cNvSpPr txBox="1"/>
          <p:nvPr/>
        </p:nvSpPr>
        <p:spPr>
          <a:xfrm>
            <a:off x="2017761" y="6304084"/>
            <a:ext cx="4651131" cy="307777"/>
          </a:xfrm>
          <a:prstGeom prst="rect">
            <a:avLst/>
          </a:prstGeom>
          <a:noFill/>
        </p:spPr>
        <p:txBody>
          <a:bodyPr wrap="square" rtlCol="0">
            <a:spAutoFit/>
          </a:bodyPr>
          <a:lstStyle/>
          <a:p>
            <a:r>
              <a:rPr lang="fr-FR" sz="1400" dirty="0">
                <a:solidFill>
                  <a:schemeClr val="tx1">
                    <a:lumMod val="50000"/>
                    <a:lumOff val="50000"/>
                  </a:schemeClr>
                </a:solidFill>
              </a:rPr>
              <a:t>Forest model nombre de patients</a:t>
            </a:r>
          </a:p>
        </p:txBody>
      </p:sp>
      <p:sp>
        <p:nvSpPr>
          <p:cNvPr id="5" name="ZoneTexte 4"/>
          <p:cNvSpPr txBox="1"/>
          <p:nvPr/>
        </p:nvSpPr>
        <p:spPr>
          <a:xfrm>
            <a:off x="7048768" y="1969477"/>
            <a:ext cx="3783355" cy="646331"/>
          </a:xfrm>
          <a:prstGeom prst="rect">
            <a:avLst/>
          </a:prstGeom>
          <a:noFill/>
        </p:spPr>
        <p:txBody>
          <a:bodyPr wrap="square" rtlCol="0">
            <a:spAutoFit/>
          </a:bodyPr>
          <a:lstStyle/>
          <a:p>
            <a:r>
              <a:rPr lang="fr-FR" i="1" dirty="0"/>
              <a:t>De quelle variable la décision dépend elle ? </a:t>
            </a:r>
          </a:p>
        </p:txBody>
      </p:sp>
      <p:sp>
        <p:nvSpPr>
          <p:cNvPr id="6" name="Espace réservé du numéro de diapositive 5"/>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4044095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Analyse R – Prédictif </a:t>
            </a:r>
            <a:br>
              <a:rPr lang="fr-FR" dirty="0"/>
            </a:br>
            <a:r>
              <a:rPr lang="fr-FR" dirty="0"/>
              <a:t>Exemple du cas dyspnée + polluant NO</a:t>
            </a:r>
          </a:p>
        </p:txBody>
      </p:sp>
      <p:sp>
        <p:nvSpPr>
          <p:cNvPr id="3" name="Espace réservé du contenu 2"/>
          <p:cNvSpPr>
            <a:spLocks noGrp="1"/>
          </p:cNvSpPr>
          <p:nvPr>
            <p:ph idx="1"/>
          </p:nvPr>
        </p:nvSpPr>
        <p:spPr>
          <a:xfrm>
            <a:off x="9020908" y="2189284"/>
            <a:ext cx="2970149" cy="4317023"/>
          </a:xfrm>
        </p:spPr>
        <p:txBody>
          <a:bodyPr>
            <a:normAutofit/>
          </a:bodyPr>
          <a:lstStyle/>
          <a:p>
            <a:pPr marL="0" indent="0">
              <a:buNone/>
            </a:pPr>
            <a:r>
              <a:rPr lang="fr-FR" sz="1400" dirty="0"/>
              <a:t>PERCENT_ - delta selon la valeur moyenne pour calculer la corrélation (en pourcentages) (données pollution)</a:t>
            </a:r>
          </a:p>
          <a:p>
            <a:pPr marL="0" indent="0">
              <a:buNone/>
            </a:pPr>
            <a:endParaRPr lang="fr-FR" sz="1400" dirty="0"/>
          </a:p>
          <a:p>
            <a:pPr marL="0" indent="0">
              <a:buNone/>
            </a:pPr>
            <a:endParaRPr lang="fr-FR" sz="1400" dirty="0"/>
          </a:p>
          <a:p>
            <a:pPr marL="0" indent="0">
              <a:buNone/>
            </a:pPr>
            <a:endParaRPr lang="fr-FR" sz="1400" dirty="0"/>
          </a:p>
          <a:p>
            <a:r>
              <a:rPr lang="fr-FR" sz="1400" dirty="0"/>
              <a:t>Ici, la variable PERCENT joue un rôle plus important dans le partage des données</a:t>
            </a:r>
          </a:p>
        </p:txBody>
      </p:sp>
      <p:pic>
        <p:nvPicPr>
          <p:cNvPr id="11266" name="Picture 2" descr="l_e-uAHGn2l77r7yPgPh3czzaIsUR-9wP7zwUkJ0TePXwo5prlb6hHNc_AasNqHcQWCK3tRluS0mPQvW6OJJAaODrqnv0wd20QNxhZQT9jm7Sm1MJZ_UvIv8PVfjw9oRG2fkOqs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072" y="1905000"/>
            <a:ext cx="4422531" cy="319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ZoneTexte 3"/>
          <p:cNvSpPr txBox="1"/>
          <p:nvPr/>
        </p:nvSpPr>
        <p:spPr>
          <a:xfrm>
            <a:off x="1151059" y="5185337"/>
            <a:ext cx="4695093" cy="307777"/>
          </a:xfrm>
          <a:prstGeom prst="rect">
            <a:avLst/>
          </a:prstGeom>
          <a:noFill/>
        </p:spPr>
        <p:txBody>
          <a:bodyPr wrap="square" rtlCol="0">
            <a:spAutoFit/>
          </a:bodyPr>
          <a:lstStyle/>
          <a:p>
            <a:r>
              <a:rPr lang="fr-FR" sz="1400" dirty="0">
                <a:solidFill>
                  <a:schemeClr val="tx1">
                    <a:lumMod val="50000"/>
                    <a:lumOff val="50000"/>
                  </a:schemeClr>
                </a:solidFill>
              </a:rPr>
              <a:t>Arbre prédictif polluant NO</a:t>
            </a:r>
          </a:p>
        </p:txBody>
      </p:sp>
      <p:pic>
        <p:nvPicPr>
          <p:cNvPr id="11267" name="Picture 3" descr="dfQD_oxjzoXLRssAzYZ_SAhMQ2Pr0SEKiwepcfKNtmkZxu1M82k6mlKpiCH8IcCTc9O6WtbaT0yXDLf8MzgXBve-gEcRQc-B0JSAYCBJ1ScrKB1d7s_sX8vb8eGzgCYi9uXEgG9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603" y="1917117"/>
            <a:ext cx="3795408" cy="317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ZoneTexte 6"/>
          <p:cNvSpPr txBox="1"/>
          <p:nvPr/>
        </p:nvSpPr>
        <p:spPr>
          <a:xfrm>
            <a:off x="5107965" y="5157050"/>
            <a:ext cx="4651131" cy="307777"/>
          </a:xfrm>
          <a:prstGeom prst="rect">
            <a:avLst/>
          </a:prstGeom>
          <a:noFill/>
        </p:spPr>
        <p:txBody>
          <a:bodyPr wrap="square" rtlCol="0">
            <a:spAutoFit/>
          </a:bodyPr>
          <a:lstStyle/>
          <a:p>
            <a:r>
              <a:rPr lang="fr-FR" sz="1400" dirty="0">
                <a:solidFill>
                  <a:schemeClr val="tx1">
                    <a:lumMod val="50000"/>
                    <a:lumOff val="50000"/>
                  </a:schemeClr>
                </a:solidFill>
              </a:rPr>
              <a:t>Forest model taux de pollution</a:t>
            </a:r>
          </a:p>
        </p:txBody>
      </p:sp>
      <p:sp>
        <p:nvSpPr>
          <p:cNvPr id="5" name="ZoneTexte 4"/>
          <p:cNvSpPr txBox="1"/>
          <p:nvPr/>
        </p:nvSpPr>
        <p:spPr>
          <a:xfrm>
            <a:off x="1045551" y="5678577"/>
            <a:ext cx="4599110" cy="1015663"/>
          </a:xfrm>
          <a:prstGeom prst="rect">
            <a:avLst/>
          </a:prstGeom>
          <a:noFill/>
        </p:spPr>
        <p:txBody>
          <a:bodyPr wrap="square" rtlCol="0">
            <a:spAutoFit/>
          </a:bodyPr>
          <a:lstStyle/>
          <a:p>
            <a:r>
              <a:rPr lang="fr-FR" sz="1400" dirty="0"/>
              <a:t>Ici, les différentes catégories représentent le taux de pollution moyen pour le polluant NO. Cela dépend du facteur “percent”. </a:t>
            </a:r>
          </a:p>
          <a:p>
            <a:endParaRPr lang="fr-FR" dirty="0"/>
          </a:p>
        </p:txBody>
      </p:sp>
      <p:sp>
        <p:nvSpPr>
          <p:cNvPr id="6" name="Espace réservé du numéro de diapositive 5"/>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139410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03940" y="421887"/>
            <a:ext cx="8911687" cy="1280890"/>
          </a:xfrm>
        </p:spPr>
        <p:txBody>
          <a:bodyPr/>
          <a:lstStyle/>
          <a:p>
            <a:r>
              <a:rPr lang="fr-FR" dirty="0"/>
              <a:t>Analyse R – prédictif </a:t>
            </a:r>
          </a:p>
        </p:txBody>
      </p:sp>
      <p:sp>
        <p:nvSpPr>
          <p:cNvPr id="9" name="Espace réservé du contenu 2"/>
          <p:cNvSpPr>
            <a:spLocks noGrp="1"/>
          </p:cNvSpPr>
          <p:nvPr>
            <p:ph idx="1"/>
          </p:nvPr>
        </p:nvSpPr>
        <p:spPr>
          <a:xfrm>
            <a:off x="2589212" y="2133600"/>
            <a:ext cx="8915400" cy="3777622"/>
          </a:xfrm>
        </p:spPr>
        <p:txBody>
          <a:bodyPr/>
          <a:lstStyle/>
          <a:p>
            <a:r>
              <a:rPr lang="fr-FR" dirty="0"/>
              <a:t>Interprétation : </a:t>
            </a:r>
          </a:p>
          <a:p>
            <a:pPr lvl="1"/>
            <a:r>
              <a:rPr lang="fr-FR" dirty="0"/>
              <a:t>Patients, la prédiction s’établie en fonction de la variable DIFFERENCE</a:t>
            </a:r>
          </a:p>
          <a:p>
            <a:pPr lvl="1"/>
            <a:r>
              <a:rPr lang="fr-FR" dirty="0"/>
              <a:t>Taux de pollution pour un polluant, elle s’établie en fonction de la variable PERCENT</a:t>
            </a:r>
          </a:p>
          <a:p>
            <a:pPr lvl="1"/>
            <a:r>
              <a:rPr lang="fr-FR" dirty="0"/>
              <a:t>Chaque arbre nous donne des classes de prédiction pour l’année à venir en fonction de ces variables</a:t>
            </a:r>
          </a:p>
          <a:p>
            <a:pPr lvl="1"/>
            <a:r>
              <a:rPr lang="fr-FR" dirty="0"/>
              <a:t>Ecart-types correspondant à ces modèles sont faibles : nous pouvons en déduire que ces modèles sont performants</a:t>
            </a:r>
          </a:p>
        </p:txBody>
      </p:sp>
      <p:sp>
        <p:nvSpPr>
          <p:cNvPr id="3" name="Espace réservé du numéro de diapositive 2"/>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4021881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4000" dirty="0"/>
              <a:t>Résultats synthétiques des analyses R sur le projet </a:t>
            </a:r>
            <a:r>
              <a:rPr lang="fr-FR" sz="4000" dirty="0" err="1"/>
              <a:t>BigBridge</a:t>
            </a:r>
            <a:r>
              <a:rPr lang="fr-FR" sz="4000" dirty="0"/>
              <a:t> – SE</a:t>
            </a:r>
            <a:br>
              <a:rPr lang="fr-FR" b="1" dirty="0"/>
            </a:br>
            <a:endParaRPr lang="fr-FR" dirty="0"/>
          </a:p>
        </p:txBody>
      </p:sp>
      <p:pic>
        <p:nvPicPr>
          <p:cNvPr id="4" name="Image 3"/>
          <p:cNvPicPr>
            <a:picLocks noChangeAspect="1"/>
          </p:cNvPicPr>
          <p:nvPr/>
        </p:nvPicPr>
        <p:blipFill>
          <a:blip r:embed="rId2"/>
          <a:stretch>
            <a:fillRect/>
          </a:stretch>
        </p:blipFill>
        <p:spPr>
          <a:xfrm>
            <a:off x="2592925" y="1812118"/>
            <a:ext cx="7820025" cy="5045882"/>
          </a:xfrm>
          <a:prstGeom prst="rect">
            <a:avLst/>
          </a:prstGeom>
        </p:spPr>
      </p:pic>
      <p:sp>
        <p:nvSpPr>
          <p:cNvPr id="3" name="Espace réservé du numéro de diapositive 2"/>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4166244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914400"/>
            <a:ext cx="8911687" cy="1160584"/>
          </a:xfrm>
        </p:spPr>
        <p:txBody>
          <a:bodyPr>
            <a:normAutofit fontScale="90000"/>
          </a:bodyPr>
          <a:lstStyle/>
          <a:p>
            <a:r>
              <a:rPr lang="fr-FR" dirty="0"/>
              <a:t>Avis de </a:t>
            </a:r>
            <a:r>
              <a:rPr lang="fr-FR" dirty="0" err="1"/>
              <a:t>Sergey</a:t>
            </a:r>
            <a:r>
              <a:rPr lang="fr-FR" dirty="0"/>
              <a:t>, cardiologue et membre du projet </a:t>
            </a:r>
            <a:r>
              <a:rPr lang="fr-FR" dirty="0" err="1"/>
              <a:t>Big</a:t>
            </a:r>
            <a:r>
              <a:rPr lang="fr-FR" dirty="0"/>
              <a:t> Bridge – SE : </a:t>
            </a:r>
            <a:br>
              <a:rPr lang="fr-FR" dirty="0"/>
            </a:br>
            <a:endParaRPr lang="fr-FR" dirty="0"/>
          </a:p>
        </p:txBody>
      </p:sp>
      <p:sp>
        <p:nvSpPr>
          <p:cNvPr id="3" name="Espace réservé du contenu 2"/>
          <p:cNvSpPr>
            <a:spLocks noGrp="1"/>
          </p:cNvSpPr>
          <p:nvPr>
            <p:ph idx="1"/>
          </p:nvPr>
        </p:nvSpPr>
        <p:spPr>
          <a:xfrm>
            <a:off x="2589212" y="2637692"/>
            <a:ext cx="8915400" cy="3273530"/>
          </a:xfrm>
        </p:spPr>
        <p:txBody>
          <a:bodyPr/>
          <a:lstStyle/>
          <a:p>
            <a:pPr marL="0" indent="0" algn="just">
              <a:buNone/>
            </a:pPr>
            <a:r>
              <a:rPr lang="fr-FR" dirty="0"/>
              <a:t>	« Alison </a:t>
            </a:r>
            <a:r>
              <a:rPr lang="fr-FR" dirty="0" err="1"/>
              <a:t>used</a:t>
            </a:r>
            <a:r>
              <a:rPr lang="fr-FR" dirty="0"/>
              <a:t> new </a:t>
            </a:r>
            <a:r>
              <a:rPr lang="fr-FR" dirty="0" err="1"/>
              <a:t>ways</a:t>
            </a:r>
            <a:r>
              <a:rPr lang="fr-FR" dirty="0"/>
              <a:t> of </a:t>
            </a:r>
            <a:r>
              <a:rPr lang="fr-FR" dirty="0" err="1"/>
              <a:t>analyzing</a:t>
            </a:r>
            <a:r>
              <a:rPr lang="fr-FR" dirty="0"/>
              <a:t> data </a:t>
            </a:r>
            <a:r>
              <a:rPr lang="fr-FR" dirty="0" err="1"/>
              <a:t>using</a:t>
            </a:r>
            <a:r>
              <a:rPr lang="fr-FR" dirty="0"/>
              <a:t> R </a:t>
            </a:r>
            <a:r>
              <a:rPr lang="fr-FR" dirty="0" err="1"/>
              <a:t>language</a:t>
            </a:r>
            <a:r>
              <a:rPr lang="fr-FR" dirty="0"/>
              <a:t>. </a:t>
            </a:r>
            <a:r>
              <a:rPr lang="fr-FR" dirty="0" err="1"/>
              <a:t>She</a:t>
            </a:r>
            <a:r>
              <a:rPr lang="fr-FR" dirty="0"/>
              <a:t> made </a:t>
            </a:r>
            <a:r>
              <a:rPr lang="fr-FR" dirty="0" err="1"/>
              <a:t>it</a:t>
            </a:r>
            <a:r>
              <a:rPr lang="fr-FR" dirty="0"/>
              <a:t> more </a:t>
            </a:r>
            <a:r>
              <a:rPr lang="fr-FR" dirty="0" err="1"/>
              <a:t>detailed</a:t>
            </a:r>
            <a:r>
              <a:rPr lang="fr-FR" dirty="0"/>
              <a:t> and </a:t>
            </a:r>
            <a:r>
              <a:rPr lang="fr-FR" dirty="0" err="1"/>
              <a:t>deeper</a:t>
            </a:r>
            <a:r>
              <a:rPr lang="fr-FR" dirty="0"/>
              <a:t> (</a:t>
            </a:r>
            <a:r>
              <a:rPr lang="fr-FR" dirty="0" err="1"/>
              <a:t>deep</a:t>
            </a:r>
            <a:r>
              <a:rPr lang="fr-FR" dirty="0"/>
              <a:t> </a:t>
            </a:r>
            <a:r>
              <a:rPr lang="fr-FR" dirty="0" err="1"/>
              <a:t>learning</a:t>
            </a:r>
            <a:r>
              <a:rPr lang="fr-FR" dirty="0"/>
              <a:t>). </a:t>
            </a:r>
            <a:r>
              <a:rPr lang="fr-FR" dirty="0" err="1"/>
              <a:t>It's</a:t>
            </a:r>
            <a:r>
              <a:rPr lang="fr-FR" dirty="0"/>
              <a:t> a </a:t>
            </a:r>
            <a:r>
              <a:rPr lang="fr-FR" dirty="0" err="1"/>
              <a:t>great</a:t>
            </a:r>
            <a:r>
              <a:rPr lang="fr-FR" dirty="0"/>
              <a:t> </a:t>
            </a:r>
            <a:r>
              <a:rPr lang="fr-FR" dirty="0" err="1"/>
              <a:t>work</a:t>
            </a:r>
            <a:r>
              <a:rPr lang="fr-FR" dirty="0"/>
              <a:t> made by Alison.</a:t>
            </a:r>
          </a:p>
          <a:p>
            <a:pPr marL="0" indent="0" algn="just">
              <a:buNone/>
            </a:pPr>
            <a:r>
              <a:rPr lang="fr-FR" dirty="0"/>
              <a:t>	</a:t>
            </a:r>
            <a:r>
              <a:rPr lang="fr-FR" dirty="0" err="1"/>
              <a:t>With</a:t>
            </a:r>
            <a:r>
              <a:rPr lang="fr-FR" dirty="0"/>
              <a:t> a </a:t>
            </a:r>
            <a:r>
              <a:rPr lang="fr-FR" dirty="0" err="1"/>
              <a:t>medical</a:t>
            </a:r>
            <a:r>
              <a:rPr lang="fr-FR" dirty="0"/>
              <a:t> point of </a:t>
            </a:r>
            <a:r>
              <a:rPr lang="fr-FR" dirty="0" err="1"/>
              <a:t>view</a:t>
            </a:r>
            <a:r>
              <a:rPr lang="fr-FR" dirty="0"/>
              <a:t>, I </a:t>
            </a:r>
            <a:r>
              <a:rPr lang="fr-FR" dirty="0" err="1"/>
              <a:t>agree</a:t>
            </a:r>
            <a:r>
              <a:rPr lang="fr-FR" dirty="0"/>
              <a:t> </a:t>
            </a:r>
            <a:r>
              <a:rPr lang="fr-FR" dirty="0" err="1"/>
              <a:t>with</a:t>
            </a:r>
            <a:r>
              <a:rPr lang="fr-FR" dirty="0"/>
              <a:t> </a:t>
            </a:r>
            <a:r>
              <a:rPr lang="fr-FR" dirty="0" err="1"/>
              <a:t>her</a:t>
            </a:r>
            <a:r>
              <a:rPr lang="fr-FR" dirty="0"/>
              <a:t> </a:t>
            </a:r>
            <a:r>
              <a:rPr lang="fr-FR" dirty="0" err="1"/>
              <a:t>results</a:t>
            </a:r>
            <a:r>
              <a:rPr lang="fr-FR" dirty="0"/>
              <a:t>. As </a:t>
            </a:r>
            <a:r>
              <a:rPr lang="fr-FR" dirty="0" err="1"/>
              <a:t>this</a:t>
            </a:r>
            <a:r>
              <a:rPr lang="fr-FR" dirty="0"/>
              <a:t> </a:t>
            </a:r>
            <a:r>
              <a:rPr lang="fr-FR" dirty="0" err="1"/>
              <a:t>result</a:t>
            </a:r>
            <a:r>
              <a:rPr lang="fr-FR" dirty="0"/>
              <a:t>, </a:t>
            </a:r>
            <a:r>
              <a:rPr lang="fr-FR" dirty="0" err="1"/>
              <a:t>she</a:t>
            </a:r>
            <a:r>
              <a:rPr lang="fr-FR" dirty="0"/>
              <a:t> </a:t>
            </a:r>
            <a:r>
              <a:rPr lang="fr-FR" dirty="0" err="1"/>
              <a:t>found</a:t>
            </a:r>
            <a:r>
              <a:rPr lang="fr-FR" dirty="0"/>
              <a:t> the </a:t>
            </a:r>
            <a:r>
              <a:rPr lang="fr-FR" dirty="0" err="1"/>
              <a:t>correlation</a:t>
            </a:r>
            <a:r>
              <a:rPr lang="fr-FR" dirty="0"/>
              <a:t> </a:t>
            </a:r>
            <a:r>
              <a:rPr lang="fr-FR" dirty="0" err="1"/>
              <a:t>between</a:t>
            </a:r>
            <a:r>
              <a:rPr lang="fr-FR" dirty="0"/>
              <a:t> pollution and </a:t>
            </a:r>
            <a:r>
              <a:rPr lang="fr-FR" dirty="0" err="1"/>
              <a:t>health</a:t>
            </a:r>
            <a:r>
              <a:rPr lang="fr-FR" dirty="0"/>
              <a:t> of population in </a:t>
            </a:r>
            <a:r>
              <a:rPr lang="fr-FR" dirty="0" err="1"/>
              <a:t>current</a:t>
            </a:r>
            <a:r>
              <a:rPr lang="fr-FR" dirty="0"/>
              <a:t> </a:t>
            </a:r>
            <a:r>
              <a:rPr lang="fr-FR" dirty="0" err="1"/>
              <a:t>regions</a:t>
            </a:r>
            <a:r>
              <a:rPr lang="fr-FR" dirty="0"/>
              <a:t>. I </a:t>
            </a:r>
            <a:r>
              <a:rPr lang="fr-FR" dirty="0" err="1"/>
              <a:t>agree</a:t>
            </a:r>
            <a:r>
              <a:rPr lang="fr-FR" dirty="0"/>
              <a:t> </a:t>
            </a:r>
            <a:r>
              <a:rPr lang="fr-FR" dirty="0" err="1"/>
              <a:t>with</a:t>
            </a:r>
            <a:r>
              <a:rPr lang="fr-FR" dirty="0"/>
              <a:t> </a:t>
            </a:r>
            <a:r>
              <a:rPr lang="fr-FR" dirty="0" err="1"/>
              <a:t>it</a:t>
            </a:r>
            <a:r>
              <a:rPr lang="fr-FR" dirty="0"/>
              <a:t>, </a:t>
            </a:r>
            <a:r>
              <a:rPr lang="fr-FR" dirty="0" err="1"/>
              <a:t>because</a:t>
            </a:r>
            <a:r>
              <a:rPr lang="fr-FR" dirty="0"/>
              <a:t> </a:t>
            </a:r>
            <a:r>
              <a:rPr lang="fr-FR" dirty="0" err="1"/>
              <a:t>different</a:t>
            </a:r>
            <a:r>
              <a:rPr lang="fr-FR" dirty="0"/>
              <a:t> </a:t>
            </a:r>
            <a:r>
              <a:rPr lang="fr-FR" dirty="0" err="1"/>
              <a:t>chemical</a:t>
            </a:r>
            <a:r>
              <a:rPr lang="fr-FR" dirty="0"/>
              <a:t> </a:t>
            </a:r>
            <a:r>
              <a:rPr lang="fr-FR" dirty="0" err="1"/>
              <a:t>pollutants</a:t>
            </a:r>
            <a:r>
              <a:rPr lang="fr-FR" dirty="0"/>
              <a:t> in the air have a </a:t>
            </a:r>
            <a:r>
              <a:rPr lang="fr-FR" dirty="0" err="1"/>
              <a:t>negative</a:t>
            </a:r>
            <a:r>
              <a:rPr lang="fr-FR" dirty="0"/>
              <a:t> </a:t>
            </a:r>
            <a:r>
              <a:rPr lang="fr-FR" dirty="0" err="1"/>
              <a:t>effect</a:t>
            </a:r>
            <a:r>
              <a:rPr lang="fr-FR" dirty="0"/>
              <a:t> on immune system of </a:t>
            </a:r>
            <a:r>
              <a:rPr lang="fr-FR" dirty="0" err="1"/>
              <a:t>human</a:t>
            </a:r>
            <a:r>
              <a:rPr lang="fr-FR" dirty="0"/>
              <a:t>. </a:t>
            </a:r>
          </a:p>
          <a:p>
            <a:pPr marL="0" indent="0" algn="just">
              <a:buNone/>
            </a:pPr>
            <a:r>
              <a:rPr lang="fr-FR" dirty="0"/>
              <a:t>	As </a:t>
            </a:r>
            <a:r>
              <a:rPr lang="fr-FR" dirty="0" err="1"/>
              <a:t>result</a:t>
            </a:r>
            <a:r>
              <a:rPr lang="fr-FR" dirty="0"/>
              <a:t>, </a:t>
            </a:r>
            <a:r>
              <a:rPr lang="fr-FR" dirty="0" err="1"/>
              <a:t>with</a:t>
            </a:r>
            <a:r>
              <a:rPr lang="fr-FR" dirty="0"/>
              <a:t> </a:t>
            </a:r>
            <a:r>
              <a:rPr lang="fr-FR" dirty="0" err="1"/>
              <a:t>low</a:t>
            </a:r>
            <a:r>
              <a:rPr lang="fr-FR" dirty="0"/>
              <a:t> </a:t>
            </a:r>
            <a:r>
              <a:rPr lang="fr-FR" dirty="0" err="1"/>
              <a:t>immunity</a:t>
            </a:r>
            <a:r>
              <a:rPr lang="fr-FR" dirty="0"/>
              <a:t> people </a:t>
            </a:r>
            <a:r>
              <a:rPr lang="fr-FR" dirty="0" err="1"/>
              <a:t>may</a:t>
            </a:r>
            <a:r>
              <a:rPr lang="fr-FR" dirty="0"/>
              <a:t> have </a:t>
            </a:r>
            <a:r>
              <a:rPr lang="fr-FR" dirty="0" err="1"/>
              <a:t>different</a:t>
            </a:r>
            <a:r>
              <a:rPr lang="fr-FR" dirty="0"/>
              <a:t> </a:t>
            </a:r>
            <a:r>
              <a:rPr lang="fr-FR" dirty="0" err="1"/>
              <a:t>diseases</a:t>
            </a:r>
            <a:r>
              <a:rPr lang="fr-FR" dirty="0"/>
              <a:t>, </a:t>
            </a:r>
            <a:r>
              <a:rPr lang="fr-FR" dirty="0" err="1"/>
              <a:t>including</a:t>
            </a:r>
            <a:r>
              <a:rPr lang="fr-FR" dirty="0"/>
              <a:t> </a:t>
            </a:r>
            <a:r>
              <a:rPr lang="fr-FR" dirty="0" err="1"/>
              <a:t>diseases</a:t>
            </a:r>
            <a:r>
              <a:rPr lang="fr-FR" dirty="0"/>
              <a:t> </a:t>
            </a:r>
            <a:r>
              <a:rPr lang="fr-FR" dirty="0" err="1"/>
              <a:t>with</a:t>
            </a:r>
            <a:r>
              <a:rPr lang="fr-FR" dirty="0"/>
              <a:t> </a:t>
            </a:r>
            <a:r>
              <a:rPr lang="fr-FR" dirty="0" err="1"/>
              <a:t>dyspnea</a:t>
            </a:r>
            <a:r>
              <a:rPr lang="fr-FR" dirty="0"/>
              <a:t> </a:t>
            </a:r>
            <a:r>
              <a:rPr lang="fr-FR" dirty="0" err="1"/>
              <a:t>symptom</a:t>
            </a:r>
            <a:r>
              <a:rPr lang="fr-FR" dirty="0"/>
              <a:t>. » </a:t>
            </a:r>
          </a:p>
          <a:p>
            <a:endParaRPr lang="fr-FR" dirty="0"/>
          </a:p>
        </p:txBody>
      </p:sp>
      <p:sp>
        <p:nvSpPr>
          <p:cNvPr id="4" name="Espace réservé du numéro de diapositive 3"/>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33248252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 </a:t>
            </a:r>
          </a:p>
        </p:txBody>
      </p:sp>
      <p:sp>
        <p:nvSpPr>
          <p:cNvPr id="3" name="Espace réservé du contenu 2"/>
          <p:cNvSpPr>
            <a:spLocks noGrp="1"/>
          </p:cNvSpPr>
          <p:nvPr>
            <p:ph idx="1"/>
          </p:nvPr>
        </p:nvSpPr>
        <p:spPr>
          <a:xfrm>
            <a:off x="2589212" y="2567354"/>
            <a:ext cx="8915400" cy="3343868"/>
          </a:xfrm>
        </p:spPr>
        <p:txBody>
          <a:bodyPr/>
          <a:lstStyle/>
          <a:p>
            <a:pPr>
              <a:buFont typeface="Wingdings" panose="05000000000000000000" pitchFamily="2" charset="2"/>
              <a:buChar char="v"/>
            </a:pPr>
            <a:r>
              <a:rPr lang="fr-FR" dirty="0"/>
              <a:t>Le projet : </a:t>
            </a:r>
          </a:p>
          <a:p>
            <a:pPr lvl="1">
              <a:buFont typeface="Wingdings" panose="05000000000000000000" pitchFamily="2" charset="2"/>
              <a:buChar char="v"/>
            </a:pPr>
            <a:r>
              <a:rPr lang="fr-FR" dirty="0"/>
              <a:t>La récupération des données en temps réel (pollution + données </a:t>
            </a:r>
            <a:r>
              <a:rPr lang="fr-FR" dirty="0" err="1"/>
              <a:t>smartwatch</a:t>
            </a:r>
            <a:r>
              <a:rPr lang="fr-FR" dirty="0"/>
              <a:t>) et leur analyse</a:t>
            </a:r>
          </a:p>
          <a:p>
            <a:pPr lvl="1">
              <a:buFont typeface="Wingdings" panose="05000000000000000000" pitchFamily="2" charset="2"/>
              <a:buChar char="v"/>
            </a:pPr>
            <a:r>
              <a:rPr lang="fr-FR" dirty="0"/>
              <a:t>Création de l’application mobile </a:t>
            </a:r>
          </a:p>
          <a:p>
            <a:pPr>
              <a:buFont typeface="Wingdings" panose="05000000000000000000" pitchFamily="2" charset="2"/>
              <a:buChar char="v"/>
            </a:pPr>
            <a:r>
              <a:rPr lang="fr-FR" dirty="0"/>
              <a:t>Bilan personnel </a:t>
            </a:r>
          </a:p>
        </p:txBody>
      </p:sp>
      <p:sp>
        <p:nvSpPr>
          <p:cNvPr id="4" name="Espace réservé du numéro de diapositive 3"/>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518490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321169" y="624110"/>
            <a:ext cx="9183443" cy="1280890"/>
          </a:xfrm>
        </p:spPr>
        <p:txBody>
          <a:bodyPr/>
          <a:lstStyle/>
          <a:p>
            <a:pPr algn="ctr"/>
            <a:r>
              <a:rPr lang="fr-FR" dirty="0"/>
              <a:t>La pollution de l’air à Nice affecte-t-elle la santé ? </a:t>
            </a:r>
          </a:p>
        </p:txBody>
      </p:sp>
      <p:grpSp>
        <p:nvGrpSpPr>
          <p:cNvPr id="4" name="Группа 1"/>
          <p:cNvGrpSpPr/>
          <p:nvPr/>
        </p:nvGrpSpPr>
        <p:grpSpPr>
          <a:xfrm>
            <a:off x="4241969" y="2732585"/>
            <a:ext cx="4638457" cy="2314200"/>
            <a:chOff x="479643" y="1114800"/>
            <a:chExt cx="4097746" cy="1976912"/>
          </a:xfrm>
        </p:grpSpPr>
        <p:sp>
          <p:nvSpPr>
            <p:cNvPr id="5" name="Shape 191"/>
            <p:cNvSpPr/>
            <p:nvPr/>
          </p:nvSpPr>
          <p:spPr>
            <a:xfrm>
              <a:off x="3311775" y="1334172"/>
              <a:ext cx="1211400" cy="1202700"/>
            </a:xfrm>
            <a:prstGeom prst="ellipse">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2400" b="0" i="0" u="none" strike="noStrike" cap="none" dirty="0">
                <a:solidFill>
                  <a:srgbClr val="FFFFFF"/>
                </a:solidFill>
                <a:latin typeface="Calibri"/>
                <a:ea typeface="Calibri"/>
                <a:cs typeface="Calibri"/>
                <a:sym typeface="Calibri"/>
              </a:endParaRPr>
            </a:p>
          </p:txBody>
        </p:sp>
        <p:sp>
          <p:nvSpPr>
            <p:cNvPr id="6" name="Shape 194"/>
            <p:cNvSpPr/>
            <p:nvPr/>
          </p:nvSpPr>
          <p:spPr>
            <a:xfrm>
              <a:off x="534737" y="1186691"/>
              <a:ext cx="1211400" cy="1202700"/>
            </a:xfrm>
            <a:prstGeom prst="ellipse">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2400" b="0" i="0" u="none" strike="noStrike" cap="none" dirty="0">
                <a:solidFill>
                  <a:srgbClr val="FFFFFF"/>
                </a:solidFill>
                <a:latin typeface="Calibri"/>
                <a:ea typeface="Calibri"/>
                <a:cs typeface="Calibri"/>
                <a:sym typeface="Calibri"/>
              </a:endParaRPr>
            </a:p>
          </p:txBody>
        </p:sp>
        <p:sp>
          <p:nvSpPr>
            <p:cNvPr id="7" name="Shape 195"/>
            <p:cNvSpPr/>
            <p:nvPr/>
          </p:nvSpPr>
          <p:spPr>
            <a:xfrm>
              <a:off x="763176" y="1726634"/>
              <a:ext cx="1038599" cy="731399"/>
            </a:xfrm>
            <a:custGeom>
              <a:avLst/>
              <a:gdLst/>
              <a:ahLst/>
              <a:cxnLst/>
              <a:rect l="0" t="0" r="0" b="0"/>
              <a:pathLst>
                <a:path w="120000" h="120000" extrusionOk="0">
                  <a:moveTo>
                    <a:pt x="119568" y="0"/>
                  </a:moveTo>
                  <a:lnTo>
                    <a:pt x="119856" y="8775"/>
                  </a:lnTo>
                  <a:lnTo>
                    <a:pt x="120000" y="22040"/>
                  </a:lnTo>
                  <a:lnTo>
                    <a:pt x="119568" y="28571"/>
                  </a:lnTo>
                  <a:lnTo>
                    <a:pt x="118850" y="35102"/>
                  </a:lnTo>
                  <a:lnTo>
                    <a:pt x="117988" y="41632"/>
                  </a:lnTo>
                  <a:lnTo>
                    <a:pt x="116694" y="47959"/>
                  </a:lnTo>
                  <a:lnTo>
                    <a:pt x="115113" y="54285"/>
                  </a:lnTo>
                  <a:lnTo>
                    <a:pt x="113245" y="60408"/>
                  </a:lnTo>
                  <a:lnTo>
                    <a:pt x="111377" y="65510"/>
                  </a:lnTo>
                  <a:lnTo>
                    <a:pt x="109221" y="70816"/>
                  </a:lnTo>
                  <a:lnTo>
                    <a:pt x="106922" y="75918"/>
                  </a:lnTo>
                  <a:lnTo>
                    <a:pt x="104479" y="80612"/>
                  </a:lnTo>
                  <a:lnTo>
                    <a:pt x="103185" y="82653"/>
                  </a:lnTo>
                  <a:lnTo>
                    <a:pt x="102035" y="84693"/>
                  </a:lnTo>
                  <a:lnTo>
                    <a:pt x="100742" y="86530"/>
                  </a:lnTo>
                  <a:lnTo>
                    <a:pt x="99449" y="88571"/>
                  </a:lnTo>
                  <a:lnTo>
                    <a:pt x="95425" y="94081"/>
                  </a:lnTo>
                  <a:lnTo>
                    <a:pt x="90970" y="99183"/>
                  </a:lnTo>
                  <a:lnTo>
                    <a:pt x="86514" y="103673"/>
                  </a:lnTo>
                  <a:lnTo>
                    <a:pt x="79329" y="109387"/>
                  </a:lnTo>
                  <a:lnTo>
                    <a:pt x="71856" y="113877"/>
                  </a:lnTo>
                  <a:lnTo>
                    <a:pt x="64095" y="117142"/>
                  </a:lnTo>
                  <a:lnTo>
                    <a:pt x="56191" y="119183"/>
                  </a:lnTo>
                  <a:lnTo>
                    <a:pt x="48287" y="120000"/>
                  </a:lnTo>
                  <a:lnTo>
                    <a:pt x="40239" y="119591"/>
                  </a:lnTo>
                  <a:lnTo>
                    <a:pt x="35640" y="118775"/>
                  </a:lnTo>
                  <a:lnTo>
                    <a:pt x="31041" y="117551"/>
                  </a:lnTo>
                  <a:lnTo>
                    <a:pt x="26586" y="115918"/>
                  </a:lnTo>
                  <a:lnTo>
                    <a:pt x="22275" y="113877"/>
                  </a:lnTo>
                  <a:lnTo>
                    <a:pt x="17676" y="111428"/>
                  </a:lnTo>
                  <a:lnTo>
                    <a:pt x="13508" y="108367"/>
                  </a:lnTo>
                  <a:lnTo>
                    <a:pt x="9341" y="105306"/>
                  </a:lnTo>
                  <a:lnTo>
                    <a:pt x="5317" y="101632"/>
                  </a:lnTo>
                  <a:lnTo>
                    <a:pt x="2730" y="99183"/>
                  </a:lnTo>
                  <a:lnTo>
                    <a:pt x="2443" y="98979"/>
                  </a:lnTo>
                  <a:lnTo>
                    <a:pt x="0" y="96326"/>
                  </a:lnTo>
                  <a:lnTo>
                    <a:pt x="4167" y="100204"/>
                  </a:lnTo>
                  <a:lnTo>
                    <a:pt x="8622" y="103673"/>
                  </a:lnTo>
                  <a:lnTo>
                    <a:pt x="13077" y="106734"/>
                  </a:lnTo>
                  <a:lnTo>
                    <a:pt x="17532" y="109387"/>
                  </a:lnTo>
                  <a:lnTo>
                    <a:pt x="22275" y="111428"/>
                  </a:lnTo>
                  <a:lnTo>
                    <a:pt x="27017" y="113061"/>
                  </a:lnTo>
                  <a:lnTo>
                    <a:pt x="31616" y="114489"/>
                  </a:lnTo>
                  <a:lnTo>
                    <a:pt x="36502" y="115102"/>
                  </a:lnTo>
                  <a:lnTo>
                    <a:pt x="44838" y="115510"/>
                  </a:lnTo>
                  <a:lnTo>
                    <a:pt x="53173" y="114897"/>
                  </a:lnTo>
                  <a:lnTo>
                    <a:pt x="61365" y="112653"/>
                  </a:lnTo>
                  <a:lnTo>
                    <a:pt x="69413" y="109183"/>
                  </a:lnTo>
                  <a:lnTo>
                    <a:pt x="74586" y="106122"/>
                  </a:lnTo>
                  <a:lnTo>
                    <a:pt x="79760" y="102857"/>
                  </a:lnTo>
                  <a:lnTo>
                    <a:pt x="84646" y="98571"/>
                  </a:lnTo>
                  <a:lnTo>
                    <a:pt x="89389" y="93877"/>
                  </a:lnTo>
                  <a:lnTo>
                    <a:pt x="93844" y="88571"/>
                  </a:lnTo>
                  <a:lnTo>
                    <a:pt x="98155" y="82857"/>
                  </a:lnTo>
                  <a:lnTo>
                    <a:pt x="99449" y="80816"/>
                  </a:lnTo>
                  <a:lnTo>
                    <a:pt x="100742" y="78775"/>
                  </a:lnTo>
                  <a:lnTo>
                    <a:pt x="102035" y="76734"/>
                  </a:lnTo>
                  <a:lnTo>
                    <a:pt x="103329" y="74693"/>
                  </a:lnTo>
                  <a:lnTo>
                    <a:pt x="105916" y="69795"/>
                  </a:lnTo>
                  <a:lnTo>
                    <a:pt x="108359" y="64489"/>
                  </a:lnTo>
                  <a:lnTo>
                    <a:pt x="110514" y="58979"/>
                  </a:lnTo>
                  <a:lnTo>
                    <a:pt x="112526" y="53469"/>
                  </a:lnTo>
                  <a:lnTo>
                    <a:pt x="114395" y="47142"/>
                  </a:lnTo>
                  <a:lnTo>
                    <a:pt x="115976" y="40408"/>
                  </a:lnTo>
                  <a:lnTo>
                    <a:pt x="117413" y="33877"/>
                  </a:lnTo>
                  <a:lnTo>
                    <a:pt x="118419" y="27346"/>
                  </a:lnTo>
                  <a:lnTo>
                    <a:pt x="118994" y="20408"/>
                  </a:lnTo>
                  <a:lnTo>
                    <a:pt x="119568" y="13673"/>
                  </a:lnTo>
                  <a:lnTo>
                    <a:pt x="119712" y="6734"/>
                  </a:lnTo>
                  <a:lnTo>
                    <a:pt x="119568" y="0"/>
                  </a:lnTo>
                  <a:close/>
                </a:path>
              </a:pathLst>
            </a:custGeom>
            <a:solidFill>
              <a:srgbClr val="5B8D08"/>
            </a:solidFill>
            <a:ln>
              <a:noFill/>
            </a:ln>
          </p:spPr>
          <p:txBody>
            <a:bodyPr lIns="91425" tIns="45700" rIns="91425" bIns="45700" anchor="t" anchorCtr="0">
              <a:noAutofit/>
            </a:bodyPr>
            <a:lstStyle/>
            <a:p>
              <a:pPr marL="0" marR="0" lvl="0" indent="0" algn="l" rtl="0">
                <a:spcBef>
                  <a:spcPts val="0"/>
                </a:spcBef>
                <a:buNone/>
              </a:pPr>
              <a:endParaRPr sz="2400" b="0" i="0" u="none" strike="noStrike" cap="none" dirty="0">
                <a:solidFill>
                  <a:srgbClr val="000000"/>
                </a:solidFill>
                <a:latin typeface="Calibri"/>
                <a:ea typeface="Calibri"/>
                <a:cs typeface="Calibri"/>
                <a:sym typeface="Calibri"/>
              </a:endParaRPr>
            </a:p>
          </p:txBody>
        </p:sp>
        <p:sp>
          <p:nvSpPr>
            <p:cNvPr id="8" name="Shape 196"/>
            <p:cNvSpPr/>
            <p:nvPr/>
          </p:nvSpPr>
          <p:spPr>
            <a:xfrm>
              <a:off x="528141" y="1163299"/>
              <a:ext cx="1223700" cy="1133100"/>
            </a:xfrm>
            <a:custGeom>
              <a:avLst/>
              <a:gdLst/>
              <a:ahLst/>
              <a:cxnLst/>
              <a:rect l="0" t="0" r="0" b="0"/>
              <a:pathLst>
                <a:path w="120000" h="120000" extrusionOk="0">
                  <a:moveTo>
                    <a:pt x="58902" y="0"/>
                  </a:moveTo>
                  <a:lnTo>
                    <a:pt x="65487" y="131"/>
                  </a:lnTo>
                  <a:lnTo>
                    <a:pt x="70365" y="922"/>
                  </a:lnTo>
                  <a:lnTo>
                    <a:pt x="75121" y="2107"/>
                  </a:lnTo>
                  <a:lnTo>
                    <a:pt x="79878" y="3688"/>
                  </a:lnTo>
                  <a:lnTo>
                    <a:pt x="84634" y="5664"/>
                  </a:lnTo>
                  <a:lnTo>
                    <a:pt x="89146" y="8035"/>
                  </a:lnTo>
                  <a:lnTo>
                    <a:pt x="93536" y="11064"/>
                  </a:lnTo>
                  <a:lnTo>
                    <a:pt x="97682" y="14357"/>
                  </a:lnTo>
                  <a:lnTo>
                    <a:pt x="101585" y="18046"/>
                  </a:lnTo>
                  <a:lnTo>
                    <a:pt x="105365" y="22392"/>
                  </a:lnTo>
                  <a:lnTo>
                    <a:pt x="108658" y="26871"/>
                  </a:lnTo>
                  <a:lnTo>
                    <a:pt x="111585" y="31613"/>
                  </a:lnTo>
                  <a:lnTo>
                    <a:pt x="113902" y="36619"/>
                  </a:lnTo>
                  <a:lnTo>
                    <a:pt x="115853" y="41624"/>
                  </a:lnTo>
                  <a:lnTo>
                    <a:pt x="117560" y="46893"/>
                  </a:lnTo>
                  <a:lnTo>
                    <a:pt x="118780" y="52294"/>
                  </a:lnTo>
                  <a:lnTo>
                    <a:pt x="119390" y="57694"/>
                  </a:lnTo>
                  <a:lnTo>
                    <a:pt x="120000" y="63622"/>
                  </a:lnTo>
                  <a:lnTo>
                    <a:pt x="119268" y="58485"/>
                  </a:lnTo>
                  <a:lnTo>
                    <a:pt x="118170" y="53216"/>
                  </a:lnTo>
                  <a:lnTo>
                    <a:pt x="116707" y="48210"/>
                  </a:lnTo>
                  <a:lnTo>
                    <a:pt x="114634" y="43205"/>
                  </a:lnTo>
                  <a:lnTo>
                    <a:pt x="112317" y="38594"/>
                  </a:lnTo>
                  <a:lnTo>
                    <a:pt x="109634" y="33984"/>
                  </a:lnTo>
                  <a:lnTo>
                    <a:pt x="106463" y="29769"/>
                  </a:lnTo>
                  <a:lnTo>
                    <a:pt x="102926" y="25554"/>
                  </a:lnTo>
                  <a:lnTo>
                    <a:pt x="99146" y="22129"/>
                  </a:lnTo>
                  <a:lnTo>
                    <a:pt x="95243" y="18836"/>
                  </a:lnTo>
                  <a:lnTo>
                    <a:pt x="90975" y="16070"/>
                  </a:lnTo>
                  <a:lnTo>
                    <a:pt x="86585" y="13699"/>
                  </a:lnTo>
                  <a:lnTo>
                    <a:pt x="82073" y="11723"/>
                  </a:lnTo>
                  <a:lnTo>
                    <a:pt x="77560" y="10142"/>
                  </a:lnTo>
                  <a:lnTo>
                    <a:pt x="72804" y="9088"/>
                  </a:lnTo>
                  <a:lnTo>
                    <a:pt x="68170" y="8430"/>
                  </a:lnTo>
                  <a:lnTo>
                    <a:pt x="61951" y="8035"/>
                  </a:lnTo>
                  <a:lnTo>
                    <a:pt x="55609" y="8693"/>
                  </a:lnTo>
                  <a:lnTo>
                    <a:pt x="49390" y="9879"/>
                  </a:lnTo>
                  <a:lnTo>
                    <a:pt x="43414" y="11723"/>
                  </a:lnTo>
                  <a:lnTo>
                    <a:pt x="37560" y="14357"/>
                  </a:lnTo>
                  <a:lnTo>
                    <a:pt x="31829" y="17782"/>
                  </a:lnTo>
                  <a:lnTo>
                    <a:pt x="28292" y="20548"/>
                  </a:lnTo>
                  <a:lnTo>
                    <a:pt x="24878" y="23578"/>
                  </a:lnTo>
                  <a:lnTo>
                    <a:pt x="21585" y="26871"/>
                  </a:lnTo>
                  <a:lnTo>
                    <a:pt x="17804" y="31613"/>
                  </a:lnTo>
                  <a:lnTo>
                    <a:pt x="14390" y="36750"/>
                  </a:lnTo>
                  <a:lnTo>
                    <a:pt x="11585" y="42151"/>
                  </a:lnTo>
                  <a:lnTo>
                    <a:pt x="9268" y="47683"/>
                  </a:lnTo>
                  <a:lnTo>
                    <a:pt x="7560" y="53216"/>
                  </a:lnTo>
                  <a:lnTo>
                    <a:pt x="6341" y="59143"/>
                  </a:lnTo>
                  <a:lnTo>
                    <a:pt x="5609" y="65071"/>
                  </a:lnTo>
                  <a:lnTo>
                    <a:pt x="5365" y="71130"/>
                  </a:lnTo>
                  <a:lnTo>
                    <a:pt x="5731" y="76926"/>
                  </a:lnTo>
                  <a:lnTo>
                    <a:pt x="6585" y="82854"/>
                  </a:lnTo>
                  <a:lnTo>
                    <a:pt x="8048" y="88781"/>
                  </a:lnTo>
                  <a:lnTo>
                    <a:pt x="10000" y="94313"/>
                  </a:lnTo>
                  <a:lnTo>
                    <a:pt x="12439" y="99846"/>
                  </a:lnTo>
                  <a:lnTo>
                    <a:pt x="15365" y="105115"/>
                  </a:lnTo>
                  <a:lnTo>
                    <a:pt x="18902" y="110120"/>
                  </a:lnTo>
                  <a:lnTo>
                    <a:pt x="22804" y="114731"/>
                  </a:lnTo>
                  <a:lnTo>
                    <a:pt x="24146" y="116048"/>
                  </a:lnTo>
                  <a:lnTo>
                    <a:pt x="25731" y="117497"/>
                  </a:lnTo>
                  <a:lnTo>
                    <a:pt x="27073" y="118682"/>
                  </a:lnTo>
                  <a:lnTo>
                    <a:pt x="28536" y="119999"/>
                  </a:lnTo>
                  <a:lnTo>
                    <a:pt x="24146" y="116311"/>
                  </a:lnTo>
                  <a:lnTo>
                    <a:pt x="22560" y="115126"/>
                  </a:lnTo>
                  <a:lnTo>
                    <a:pt x="21097" y="113809"/>
                  </a:lnTo>
                  <a:lnTo>
                    <a:pt x="19634" y="112360"/>
                  </a:lnTo>
                  <a:lnTo>
                    <a:pt x="18170" y="111042"/>
                  </a:lnTo>
                  <a:lnTo>
                    <a:pt x="14146" y="106169"/>
                  </a:lnTo>
                  <a:lnTo>
                    <a:pt x="10365" y="101031"/>
                  </a:lnTo>
                  <a:lnTo>
                    <a:pt x="7317" y="95367"/>
                  </a:lnTo>
                  <a:lnTo>
                    <a:pt x="4878" y="89835"/>
                  </a:lnTo>
                  <a:lnTo>
                    <a:pt x="2804" y="83907"/>
                  </a:lnTo>
                  <a:lnTo>
                    <a:pt x="1341" y="77848"/>
                  </a:lnTo>
                  <a:lnTo>
                    <a:pt x="487" y="71657"/>
                  </a:lnTo>
                  <a:lnTo>
                    <a:pt x="0" y="65466"/>
                  </a:lnTo>
                  <a:lnTo>
                    <a:pt x="243" y="59275"/>
                  </a:lnTo>
                  <a:lnTo>
                    <a:pt x="975" y="53084"/>
                  </a:lnTo>
                  <a:lnTo>
                    <a:pt x="2195" y="46893"/>
                  </a:lnTo>
                  <a:lnTo>
                    <a:pt x="4146" y="41097"/>
                  </a:lnTo>
                  <a:lnTo>
                    <a:pt x="6463" y="35301"/>
                  </a:lnTo>
                  <a:lnTo>
                    <a:pt x="9512" y="29769"/>
                  </a:lnTo>
                  <a:lnTo>
                    <a:pt x="12926" y="24368"/>
                  </a:lnTo>
                  <a:lnTo>
                    <a:pt x="16951" y="19363"/>
                  </a:lnTo>
                  <a:lnTo>
                    <a:pt x="20365" y="16070"/>
                  </a:lnTo>
                  <a:lnTo>
                    <a:pt x="23902" y="12908"/>
                  </a:lnTo>
                  <a:lnTo>
                    <a:pt x="27560" y="10142"/>
                  </a:lnTo>
                  <a:lnTo>
                    <a:pt x="33414" y="6454"/>
                  </a:lnTo>
                  <a:lnTo>
                    <a:pt x="39634" y="3688"/>
                  </a:lnTo>
                  <a:lnTo>
                    <a:pt x="45853" y="1712"/>
                  </a:lnTo>
                  <a:lnTo>
                    <a:pt x="52439" y="395"/>
                  </a:lnTo>
                  <a:lnTo>
                    <a:pt x="58902" y="0"/>
                  </a:lnTo>
                  <a:close/>
                </a:path>
              </a:pathLst>
            </a:custGeom>
            <a:solidFill>
              <a:srgbClr val="5B8D08"/>
            </a:solidFill>
            <a:ln>
              <a:noFill/>
            </a:ln>
          </p:spPr>
          <p:txBody>
            <a:bodyPr lIns="91425" tIns="45700" rIns="91425" bIns="45700" anchor="t" anchorCtr="0">
              <a:noAutofit/>
            </a:bodyPr>
            <a:lstStyle/>
            <a:p>
              <a:pPr marL="0" marR="0" lvl="0" indent="0" algn="l" rtl="0">
                <a:spcBef>
                  <a:spcPts val="0"/>
                </a:spcBef>
                <a:buNone/>
              </a:pPr>
              <a:endParaRPr sz="2400" b="0" i="0" u="none" strike="noStrike" cap="none" dirty="0">
                <a:solidFill>
                  <a:srgbClr val="000000"/>
                </a:solidFill>
                <a:latin typeface="Calibri"/>
                <a:ea typeface="Calibri"/>
                <a:cs typeface="Calibri"/>
                <a:sym typeface="Calibri"/>
              </a:endParaRPr>
            </a:p>
          </p:txBody>
        </p:sp>
        <p:sp>
          <p:nvSpPr>
            <p:cNvPr id="9" name="Shape 197"/>
            <p:cNvSpPr/>
            <p:nvPr/>
          </p:nvSpPr>
          <p:spPr>
            <a:xfrm>
              <a:off x="479643" y="1114800"/>
              <a:ext cx="1319399" cy="1315800"/>
            </a:xfrm>
            <a:custGeom>
              <a:avLst/>
              <a:gdLst/>
              <a:ahLst/>
              <a:cxnLst/>
              <a:rect l="0" t="0" r="0" b="0"/>
              <a:pathLst>
                <a:path w="120000" h="120000" extrusionOk="0">
                  <a:moveTo>
                    <a:pt x="59038" y="4423"/>
                  </a:moveTo>
                  <a:lnTo>
                    <a:pt x="53044" y="4763"/>
                  </a:lnTo>
                  <a:lnTo>
                    <a:pt x="46936" y="5897"/>
                  </a:lnTo>
                  <a:lnTo>
                    <a:pt x="41168" y="7599"/>
                  </a:lnTo>
                  <a:lnTo>
                    <a:pt x="35400" y="9981"/>
                  </a:lnTo>
                  <a:lnTo>
                    <a:pt x="29971" y="13156"/>
                  </a:lnTo>
                  <a:lnTo>
                    <a:pt x="26578" y="15538"/>
                  </a:lnTo>
                  <a:lnTo>
                    <a:pt x="23298" y="18260"/>
                  </a:lnTo>
                  <a:lnTo>
                    <a:pt x="20131" y="21096"/>
                  </a:lnTo>
                  <a:lnTo>
                    <a:pt x="16399" y="25406"/>
                  </a:lnTo>
                  <a:lnTo>
                    <a:pt x="13232" y="30056"/>
                  </a:lnTo>
                  <a:lnTo>
                    <a:pt x="10405" y="34820"/>
                  </a:lnTo>
                  <a:lnTo>
                    <a:pt x="8256" y="39810"/>
                  </a:lnTo>
                  <a:lnTo>
                    <a:pt x="6446" y="44801"/>
                  </a:lnTo>
                  <a:lnTo>
                    <a:pt x="5315" y="50132"/>
                  </a:lnTo>
                  <a:lnTo>
                    <a:pt x="4637" y="55463"/>
                  </a:lnTo>
                  <a:lnTo>
                    <a:pt x="4410" y="60793"/>
                  </a:lnTo>
                  <a:lnTo>
                    <a:pt x="4863" y="66124"/>
                  </a:lnTo>
                  <a:lnTo>
                    <a:pt x="5655" y="71455"/>
                  </a:lnTo>
                  <a:lnTo>
                    <a:pt x="7012" y="76672"/>
                  </a:lnTo>
                  <a:lnTo>
                    <a:pt x="8934" y="81776"/>
                  </a:lnTo>
                  <a:lnTo>
                    <a:pt x="11196" y="86540"/>
                  </a:lnTo>
                  <a:lnTo>
                    <a:pt x="14024" y="91417"/>
                  </a:lnTo>
                  <a:lnTo>
                    <a:pt x="17530" y="95841"/>
                  </a:lnTo>
                  <a:lnTo>
                    <a:pt x="21262" y="100037"/>
                  </a:lnTo>
                  <a:lnTo>
                    <a:pt x="24995" y="103213"/>
                  </a:lnTo>
                  <a:lnTo>
                    <a:pt x="28840" y="106049"/>
                  </a:lnTo>
                  <a:lnTo>
                    <a:pt x="32912" y="108657"/>
                  </a:lnTo>
                  <a:lnTo>
                    <a:pt x="37097" y="110586"/>
                  </a:lnTo>
                  <a:lnTo>
                    <a:pt x="41394" y="112400"/>
                  </a:lnTo>
                  <a:lnTo>
                    <a:pt x="45805" y="113761"/>
                  </a:lnTo>
                  <a:lnTo>
                    <a:pt x="50329" y="114782"/>
                  </a:lnTo>
                  <a:lnTo>
                    <a:pt x="54853" y="115463"/>
                  </a:lnTo>
                  <a:lnTo>
                    <a:pt x="60961" y="115576"/>
                  </a:lnTo>
                  <a:lnTo>
                    <a:pt x="67068" y="115236"/>
                  </a:lnTo>
                  <a:lnTo>
                    <a:pt x="73063" y="114102"/>
                  </a:lnTo>
                  <a:lnTo>
                    <a:pt x="78944" y="112287"/>
                  </a:lnTo>
                  <a:lnTo>
                    <a:pt x="84599" y="109905"/>
                  </a:lnTo>
                  <a:lnTo>
                    <a:pt x="90028" y="106843"/>
                  </a:lnTo>
                  <a:lnTo>
                    <a:pt x="93421" y="104461"/>
                  </a:lnTo>
                  <a:lnTo>
                    <a:pt x="96701" y="101739"/>
                  </a:lnTo>
                  <a:lnTo>
                    <a:pt x="99868" y="98676"/>
                  </a:lnTo>
                  <a:lnTo>
                    <a:pt x="100659" y="97882"/>
                  </a:lnTo>
                  <a:lnTo>
                    <a:pt x="101564" y="96975"/>
                  </a:lnTo>
                  <a:lnTo>
                    <a:pt x="102243" y="96068"/>
                  </a:lnTo>
                  <a:lnTo>
                    <a:pt x="103034" y="95160"/>
                  </a:lnTo>
                  <a:lnTo>
                    <a:pt x="105183" y="92438"/>
                  </a:lnTo>
                  <a:lnTo>
                    <a:pt x="107106" y="89489"/>
                  </a:lnTo>
                  <a:lnTo>
                    <a:pt x="108916" y="86427"/>
                  </a:lnTo>
                  <a:lnTo>
                    <a:pt x="110386" y="83364"/>
                  </a:lnTo>
                  <a:lnTo>
                    <a:pt x="112535" y="78147"/>
                  </a:lnTo>
                  <a:lnTo>
                    <a:pt x="114005" y="72703"/>
                  </a:lnTo>
                  <a:lnTo>
                    <a:pt x="115023" y="67145"/>
                  </a:lnTo>
                  <a:lnTo>
                    <a:pt x="115475" y="61474"/>
                  </a:lnTo>
                  <a:lnTo>
                    <a:pt x="115362" y="55916"/>
                  </a:lnTo>
                  <a:lnTo>
                    <a:pt x="114684" y="50245"/>
                  </a:lnTo>
                  <a:lnTo>
                    <a:pt x="113440" y="44688"/>
                  </a:lnTo>
                  <a:lnTo>
                    <a:pt x="111517" y="39357"/>
                  </a:lnTo>
                  <a:lnTo>
                    <a:pt x="109255" y="34253"/>
                  </a:lnTo>
                  <a:lnTo>
                    <a:pt x="106201" y="29149"/>
                  </a:lnTo>
                  <a:lnTo>
                    <a:pt x="102808" y="24385"/>
                  </a:lnTo>
                  <a:lnTo>
                    <a:pt x="98623" y="19962"/>
                  </a:lnTo>
                  <a:lnTo>
                    <a:pt x="95004" y="16786"/>
                  </a:lnTo>
                  <a:lnTo>
                    <a:pt x="91159" y="13950"/>
                  </a:lnTo>
                  <a:lnTo>
                    <a:pt x="87087" y="11342"/>
                  </a:lnTo>
                  <a:lnTo>
                    <a:pt x="82902" y="9300"/>
                  </a:lnTo>
                  <a:lnTo>
                    <a:pt x="78491" y="7599"/>
                  </a:lnTo>
                  <a:lnTo>
                    <a:pt x="74081" y="6238"/>
                  </a:lnTo>
                  <a:lnTo>
                    <a:pt x="69670" y="5217"/>
                  </a:lnTo>
                  <a:lnTo>
                    <a:pt x="65146" y="4536"/>
                  </a:lnTo>
                  <a:lnTo>
                    <a:pt x="59038" y="4423"/>
                  </a:lnTo>
                  <a:close/>
                  <a:moveTo>
                    <a:pt x="58925" y="0"/>
                  </a:moveTo>
                  <a:lnTo>
                    <a:pt x="65485" y="226"/>
                  </a:lnTo>
                  <a:lnTo>
                    <a:pt x="70461" y="907"/>
                  </a:lnTo>
                  <a:lnTo>
                    <a:pt x="75212" y="1928"/>
                  </a:lnTo>
                  <a:lnTo>
                    <a:pt x="80075" y="3402"/>
                  </a:lnTo>
                  <a:lnTo>
                    <a:pt x="84712" y="5330"/>
                  </a:lnTo>
                  <a:lnTo>
                    <a:pt x="89236" y="7599"/>
                  </a:lnTo>
                  <a:lnTo>
                    <a:pt x="93647" y="10207"/>
                  </a:lnTo>
                  <a:lnTo>
                    <a:pt x="97832" y="13383"/>
                  </a:lnTo>
                  <a:lnTo>
                    <a:pt x="101790" y="17013"/>
                  </a:lnTo>
                  <a:lnTo>
                    <a:pt x="106201" y="21663"/>
                  </a:lnTo>
                  <a:lnTo>
                    <a:pt x="110047" y="26767"/>
                  </a:lnTo>
                  <a:lnTo>
                    <a:pt x="113213" y="32211"/>
                  </a:lnTo>
                  <a:lnTo>
                    <a:pt x="115702" y="37882"/>
                  </a:lnTo>
                  <a:lnTo>
                    <a:pt x="117737" y="43667"/>
                  </a:lnTo>
                  <a:lnTo>
                    <a:pt x="119095" y="49678"/>
                  </a:lnTo>
                  <a:lnTo>
                    <a:pt x="119886" y="55803"/>
                  </a:lnTo>
                  <a:lnTo>
                    <a:pt x="120000" y="61814"/>
                  </a:lnTo>
                  <a:lnTo>
                    <a:pt x="119434" y="67939"/>
                  </a:lnTo>
                  <a:lnTo>
                    <a:pt x="118303" y="73837"/>
                  </a:lnTo>
                  <a:lnTo>
                    <a:pt x="116606" y="79848"/>
                  </a:lnTo>
                  <a:lnTo>
                    <a:pt x="114344" y="85519"/>
                  </a:lnTo>
                  <a:lnTo>
                    <a:pt x="112761" y="88582"/>
                  </a:lnTo>
                  <a:lnTo>
                    <a:pt x="111065" y="91644"/>
                  </a:lnTo>
                  <a:lnTo>
                    <a:pt x="109142" y="94593"/>
                  </a:lnTo>
                  <a:lnTo>
                    <a:pt x="107106" y="97315"/>
                  </a:lnTo>
                  <a:lnTo>
                    <a:pt x="106088" y="98449"/>
                  </a:lnTo>
                  <a:lnTo>
                    <a:pt x="105070" y="99584"/>
                  </a:lnTo>
                  <a:lnTo>
                    <a:pt x="104052" y="100718"/>
                  </a:lnTo>
                  <a:lnTo>
                    <a:pt x="103034" y="101852"/>
                  </a:lnTo>
                  <a:lnTo>
                    <a:pt x="99641" y="105028"/>
                  </a:lnTo>
                  <a:lnTo>
                    <a:pt x="96135" y="107977"/>
                  </a:lnTo>
                  <a:lnTo>
                    <a:pt x="92403" y="110586"/>
                  </a:lnTo>
                  <a:lnTo>
                    <a:pt x="88557" y="112967"/>
                  </a:lnTo>
                  <a:lnTo>
                    <a:pt x="84486" y="114782"/>
                  </a:lnTo>
                  <a:lnTo>
                    <a:pt x="80414" y="116483"/>
                  </a:lnTo>
                  <a:lnTo>
                    <a:pt x="74081" y="118412"/>
                  </a:lnTo>
                  <a:lnTo>
                    <a:pt x="67634" y="119659"/>
                  </a:lnTo>
                  <a:lnTo>
                    <a:pt x="61074" y="120000"/>
                  </a:lnTo>
                  <a:lnTo>
                    <a:pt x="54514" y="119773"/>
                  </a:lnTo>
                  <a:lnTo>
                    <a:pt x="49538" y="119092"/>
                  </a:lnTo>
                  <a:lnTo>
                    <a:pt x="44674" y="118071"/>
                  </a:lnTo>
                  <a:lnTo>
                    <a:pt x="39924" y="116597"/>
                  </a:lnTo>
                  <a:lnTo>
                    <a:pt x="35287" y="114669"/>
                  </a:lnTo>
                  <a:lnTo>
                    <a:pt x="30763" y="112400"/>
                  </a:lnTo>
                  <a:lnTo>
                    <a:pt x="26352" y="109792"/>
                  </a:lnTo>
                  <a:lnTo>
                    <a:pt x="22167" y="106729"/>
                  </a:lnTo>
                  <a:lnTo>
                    <a:pt x="18209" y="103213"/>
                  </a:lnTo>
                  <a:lnTo>
                    <a:pt x="14024" y="98563"/>
                  </a:lnTo>
                  <a:lnTo>
                    <a:pt x="10405" y="93799"/>
                  </a:lnTo>
                  <a:lnTo>
                    <a:pt x="7238" y="88695"/>
                  </a:lnTo>
                  <a:lnTo>
                    <a:pt x="4750" y="83364"/>
                  </a:lnTo>
                  <a:lnTo>
                    <a:pt x="2714" y="77920"/>
                  </a:lnTo>
                  <a:lnTo>
                    <a:pt x="1357" y="72362"/>
                  </a:lnTo>
                  <a:lnTo>
                    <a:pt x="452" y="66691"/>
                  </a:lnTo>
                  <a:lnTo>
                    <a:pt x="0" y="60793"/>
                  </a:lnTo>
                  <a:lnTo>
                    <a:pt x="113" y="55122"/>
                  </a:lnTo>
                  <a:lnTo>
                    <a:pt x="904" y="49451"/>
                  </a:lnTo>
                  <a:lnTo>
                    <a:pt x="2148" y="43667"/>
                  </a:lnTo>
                  <a:lnTo>
                    <a:pt x="4071" y="38109"/>
                  </a:lnTo>
                  <a:lnTo>
                    <a:pt x="6446" y="32778"/>
                  </a:lnTo>
                  <a:lnTo>
                    <a:pt x="9387" y="27561"/>
                  </a:lnTo>
                  <a:lnTo>
                    <a:pt x="12893" y="22684"/>
                  </a:lnTo>
                  <a:lnTo>
                    <a:pt x="16965" y="18147"/>
                  </a:lnTo>
                  <a:lnTo>
                    <a:pt x="20358" y="14971"/>
                  </a:lnTo>
                  <a:lnTo>
                    <a:pt x="23977" y="12022"/>
                  </a:lnTo>
                  <a:lnTo>
                    <a:pt x="27596" y="9300"/>
                  </a:lnTo>
                  <a:lnTo>
                    <a:pt x="31555" y="7032"/>
                  </a:lnTo>
                  <a:lnTo>
                    <a:pt x="35513" y="5217"/>
                  </a:lnTo>
                  <a:lnTo>
                    <a:pt x="39585" y="3516"/>
                  </a:lnTo>
                  <a:lnTo>
                    <a:pt x="45918" y="1587"/>
                  </a:lnTo>
                  <a:lnTo>
                    <a:pt x="52365" y="340"/>
                  </a:lnTo>
                  <a:lnTo>
                    <a:pt x="58925" y="0"/>
                  </a:lnTo>
                  <a:close/>
                </a:path>
              </a:pathLst>
            </a:custGeom>
            <a:solidFill>
              <a:srgbClr val="7ABC0C"/>
            </a:solidFill>
            <a:ln>
              <a:noFill/>
            </a:ln>
          </p:spPr>
          <p:txBody>
            <a:bodyPr lIns="91425" tIns="45700" rIns="91425" bIns="45700" anchor="t" anchorCtr="0">
              <a:noAutofit/>
            </a:bodyPr>
            <a:lstStyle/>
            <a:p>
              <a:pPr marL="0" marR="0" lvl="0" indent="0" algn="l" rtl="0">
                <a:spcBef>
                  <a:spcPts val="0"/>
                </a:spcBef>
                <a:buNone/>
              </a:pPr>
              <a:endParaRPr sz="2400" b="0" i="0" u="none" strike="noStrike" cap="none" dirty="0">
                <a:solidFill>
                  <a:srgbClr val="000000"/>
                </a:solidFill>
                <a:latin typeface="Calibri"/>
                <a:ea typeface="Calibri"/>
                <a:cs typeface="Calibri"/>
                <a:sym typeface="Calibri"/>
              </a:endParaRPr>
            </a:p>
          </p:txBody>
        </p:sp>
        <p:sp>
          <p:nvSpPr>
            <p:cNvPr id="10" name="Shape 201"/>
            <p:cNvSpPr/>
            <p:nvPr/>
          </p:nvSpPr>
          <p:spPr>
            <a:xfrm>
              <a:off x="3422776" y="1321232"/>
              <a:ext cx="1114499" cy="1232400"/>
            </a:xfrm>
            <a:custGeom>
              <a:avLst/>
              <a:gdLst/>
              <a:ahLst/>
              <a:cxnLst/>
              <a:rect l="0" t="0" r="0" b="0"/>
              <a:pathLst>
                <a:path w="120000" h="120000" extrusionOk="0">
                  <a:moveTo>
                    <a:pt x="52837" y="0"/>
                  </a:moveTo>
                  <a:lnTo>
                    <a:pt x="59864" y="366"/>
                  </a:lnTo>
                  <a:lnTo>
                    <a:pt x="65270" y="855"/>
                  </a:lnTo>
                  <a:lnTo>
                    <a:pt x="70810" y="1955"/>
                  </a:lnTo>
                  <a:lnTo>
                    <a:pt x="76081" y="3421"/>
                  </a:lnTo>
                  <a:lnTo>
                    <a:pt x="81216" y="5376"/>
                  </a:lnTo>
                  <a:lnTo>
                    <a:pt x="86081" y="7576"/>
                  </a:lnTo>
                  <a:lnTo>
                    <a:pt x="90945" y="10264"/>
                  </a:lnTo>
                  <a:lnTo>
                    <a:pt x="95540" y="13441"/>
                  </a:lnTo>
                  <a:lnTo>
                    <a:pt x="99864" y="16863"/>
                  </a:lnTo>
                  <a:lnTo>
                    <a:pt x="104594" y="21384"/>
                  </a:lnTo>
                  <a:lnTo>
                    <a:pt x="108513" y="26150"/>
                  </a:lnTo>
                  <a:lnTo>
                    <a:pt x="112027" y="31160"/>
                  </a:lnTo>
                  <a:lnTo>
                    <a:pt x="114729" y="36537"/>
                  </a:lnTo>
                  <a:lnTo>
                    <a:pt x="116891" y="41914"/>
                  </a:lnTo>
                  <a:lnTo>
                    <a:pt x="118648" y="47535"/>
                  </a:lnTo>
                  <a:lnTo>
                    <a:pt x="119459" y="53156"/>
                  </a:lnTo>
                  <a:lnTo>
                    <a:pt x="120000" y="58900"/>
                  </a:lnTo>
                  <a:lnTo>
                    <a:pt x="119864" y="64643"/>
                  </a:lnTo>
                  <a:lnTo>
                    <a:pt x="118918" y="70386"/>
                  </a:lnTo>
                  <a:lnTo>
                    <a:pt x="117567" y="76008"/>
                  </a:lnTo>
                  <a:lnTo>
                    <a:pt x="115540" y="81629"/>
                  </a:lnTo>
                  <a:lnTo>
                    <a:pt x="112837" y="86883"/>
                  </a:lnTo>
                  <a:lnTo>
                    <a:pt x="109729" y="92138"/>
                  </a:lnTo>
                  <a:lnTo>
                    <a:pt x="105810" y="96904"/>
                  </a:lnTo>
                  <a:lnTo>
                    <a:pt x="101351" y="101547"/>
                  </a:lnTo>
                  <a:lnTo>
                    <a:pt x="98108" y="104358"/>
                  </a:lnTo>
                  <a:lnTo>
                    <a:pt x="94594" y="107046"/>
                  </a:lnTo>
                  <a:lnTo>
                    <a:pt x="90945" y="109368"/>
                  </a:lnTo>
                  <a:lnTo>
                    <a:pt x="87162" y="111568"/>
                  </a:lnTo>
                  <a:lnTo>
                    <a:pt x="83243" y="113523"/>
                  </a:lnTo>
                  <a:lnTo>
                    <a:pt x="79189" y="115112"/>
                  </a:lnTo>
                  <a:lnTo>
                    <a:pt x="75135" y="116578"/>
                  </a:lnTo>
                  <a:lnTo>
                    <a:pt x="71081" y="117678"/>
                  </a:lnTo>
                  <a:lnTo>
                    <a:pt x="67567" y="118411"/>
                  </a:lnTo>
                  <a:lnTo>
                    <a:pt x="67297" y="118533"/>
                  </a:lnTo>
                  <a:lnTo>
                    <a:pt x="67162" y="118533"/>
                  </a:lnTo>
                  <a:lnTo>
                    <a:pt x="61486" y="120000"/>
                  </a:lnTo>
                  <a:lnTo>
                    <a:pt x="65405" y="118900"/>
                  </a:lnTo>
                  <a:lnTo>
                    <a:pt x="69324" y="117433"/>
                  </a:lnTo>
                  <a:lnTo>
                    <a:pt x="73378" y="115967"/>
                  </a:lnTo>
                  <a:lnTo>
                    <a:pt x="77027" y="114012"/>
                  </a:lnTo>
                  <a:lnTo>
                    <a:pt x="80675" y="112057"/>
                  </a:lnTo>
                  <a:lnTo>
                    <a:pt x="84189" y="109735"/>
                  </a:lnTo>
                  <a:lnTo>
                    <a:pt x="87567" y="107291"/>
                  </a:lnTo>
                  <a:lnTo>
                    <a:pt x="90675" y="104358"/>
                  </a:lnTo>
                  <a:lnTo>
                    <a:pt x="95000" y="99959"/>
                  </a:lnTo>
                  <a:lnTo>
                    <a:pt x="98648" y="95315"/>
                  </a:lnTo>
                  <a:lnTo>
                    <a:pt x="101891" y="90305"/>
                  </a:lnTo>
                  <a:lnTo>
                    <a:pt x="104324" y="85295"/>
                  </a:lnTo>
                  <a:lnTo>
                    <a:pt x="106216" y="79918"/>
                  </a:lnTo>
                  <a:lnTo>
                    <a:pt x="107567" y="74663"/>
                  </a:lnTo>
                  <a:lnTo>
                    <a:pt x="108378" y="69042"/>
                  </a:lnTo>
                  <a:lnTo>
                    <a:pt x="108513" y="63543"/>
                  </a:lnTo>
                  <a:lnTo>
                    <a:pt x="108243" y="58044"/>
                  </a:lnTo>
                  <a:lnTo>
                    <a:pt x="107162" y="52668"/>
                  </a:lnTo>
                  <a:lnTo>
                    <a:pt x="105675" y="47291"/>
                  </a:lnTo>
                  <a:lnTo>
                    <a:pt x="103513" y="41914"/>
                  </a:lnTo>
                  <a:lnTo>
                    <a:pt x="100810" y="36904"/>
                  </a:lnTo>
                  <a:lnTo>
                    <a:pt x="97567" y="32138"/>
                  </a:lnTo>
                  <a:lnTo>
                    <a:pt x="93648" y="27494"/>
                  </a:lnTo>
                  <a:lnTo>
                    <a:pt x="89324" y="23095"/>
                  </a:lnTo>
                  <a:lnTo>
                    <a:pt x="85135" y="19796"/>
                  </a:lnTo>
                  <a:lnTo>
                    <a:pt x="80675" y="16863"/>
                  </a:lnTo>
                  <a:lnTo>
                    <a:pt x="76081" y="14297"/>
                  </a:lnTo>
                  <a:lnTo>
                    <a:pt x="71216" y="12097"/>
                  </a:lnTo>
                  <a:lnTo>
                    <a:pt x="66351" y="10264"/>
                  </a:lnTo>
                  <a:lnTo>
                    <a:pt x="61216" y="8920"/>
                  </a:lnTo>
                  <a:lnTo>
                    <a:pt x="56081" y="7820"/>
                  </a:lnTo>
                  <a:lnTo>
                    <a:pt x="50810" y="7087"/>
                  </a:lnTo>
                  <a:lnTo>
                    <a:pt x="44054" y="6965"/>
                  </a:lnTo>
                  <a:lnTo>
                    <a:pt x="37162" y="7454"/>
                  </a:lnTo>
                  <a:lnTo>
                    <a:pt x="30405" y="8553"/>
                  </a:lnTo>
                  <a:lnTo>
                    <a:pt x="23918" y="10264"/>
                  </a:lnTo>
                  <a:lnTo>
                    <a:pt x="17432" y="12586"/>
                  </a:lnTo>
                  <a:lnTo>
                    <a:pt x="11351" y="15763"/>
                  </a:lnTo>
                  <a:lnTo>
                    <a:pt x="5540" y="19429"/>
                  </a:lnTo>
                  <a:lnTo>
                    <a:pt x="0" y="23828"/>
                  </a:lnTo>
                  <a:lnTo>
                    <a:pt x="7027" y="17474"/>
                  </a:lnTo>
                  <a:lnTo>
                    <a:pt x="10810" y="14419"/>
                  </a:lnTo>
                  <a:lnTo>
                    <a:pt x="14729" y="11486"/>
                  </a:lnTo>
                  <a:lnTo>
                    <a:pt x="18783" y="9042"/>
                  </a:lnTo>
                  <a:lnTo>
                    <a:pt x="25135" y="5865"/>
                  </a:lnTo>
                  <a:lnTo>
                    <a:pt x="31756" y="3299"/>
                  </a:lnTo>
                  <a:lnTo>
                    <a:pt x="38783" y="1588"/>
                  </a:lnTo>
                  <a:lnTo>
                    <a:pt x="45675" y="488"/>
                  </a:lnTo>
                  <a:lnTo>
                    <a:pt x="52837" y="0"/>
                  </a:lnTo>
                  <a:close/>
                </a:path>
              </a:pathLst>
            </a:custGeom>
            <a:solidFill>
              <a:srgbClr val="FF9800"/>
            </a:solidFill>
            <a:ln>
              <a:noFill/>
            </a:ln>
          </p:spPr>
          <p:txBody>
            <a:bodyPr lIns="91425" tIns="45700" rIns="91425" bIns="45700" anchor="t" anchorCtr="0">
              <a:noAutofit/>
            </a:bodyPr>
            <a:lstStyle/>
            <a:p>
              <a:pPr marL="0" marR="0" lvl="0" indent="0" algn="l" rtl="0">
                <a:spcBef>
                  <a:spcPts val="0"/>
                </a:spcBef>
                <a:buNone/>
              </a:pPr>
              <a:endParaRPr sz="2400" b="0" i="0" u="none" strike="noStrike" cap="none" dirty="0">
                <a:solidFill>
                  <a:srgbClr val="000000"/>
                </a:solidFill>
                <a:latin typeface="Calibri"/>
                <a:ea typeface="Calibri"/>
                <a:cs typeface="Calibri"/>
                <a:sym typeface="Calibri"/>
              </a:endParaRPr>
            </a:p>
          </p:txBody>
        </p:sp>
        <p:sp>
          <p:nvSpPr>
            <p:cNvPr id="11" name="Shape 202"/>
            <p:cNvSpPr/>
            <p:nvPr/>
          </p:nvSpPr>
          <p:spPr>
            <a:xfrm>
              <a:off x="3263990" y="1281160"/>
              <a:ext cx="1313399" cy="1314300"/>
            </a:xfrm>
            <a:custGeom>
              <a:avLst/>
              <a:gdLst/>
              <a:ahLst/>
              <a:cxnLst/>
              <a:rect l="0" t="0" r="0" b="0"/>
              <a:pathLst>
                <a:path w="120000" h="120000" extrusionOk="0">
                  <a:moveTo>
                    <a:pt x="58863" y="4427"/>
                  </a:moveTo>
                  <a:lnTo>
                    <a:pt x="52954" y="4881"/>
                  </a:lnTo>
                  <a:lnTo>
                    <a:pt x="46818" y="6017"/>
                  </a:lnTo>
                  <a:lnTo>
                    <a:pt x="41022" y="7606"/>
                  </a:lnTo>
                  <a:lnTo>
                    <a:pt x="35454" y="9990"/>
                  </a:lnTo>
                  <a:lnTo>
                    <a:pt x="30000" y="13169"/>
                  </a:lnTo>
                  <a:lnTo>
                    <a:pt x="26477" y="15553"/>
                  </a:lnTo>
                  <a:lnTo>
                    <a:pt x="23181" y="18278"/>
                  </a:lnTo>
                  <a:lnTo>
                    <a:pt x="20000" y="21229"/>
                  </a:lnTo>
                  <a:lnTo>
                    <a:pt x="16704" y="24862"/>
                  </a:lnTo>
                  <a:lnTo>
                    <a:pt x="13863" y="28836"/>
                  </a:lnTo>
                  <a:lnTo>
                    <a:pt x="11363" y="32923"/>
                  </a:lnTo>
                  <a:lnTo>
                    <a:pt x="9204" y="37123"/>
                  </a:lnTo>
                  <a:lnTo>
                    <a:pt x="7500" y="41438"/>
                  </a:lnTo>
                  <a:lnTo>
                    <a:pt x="6250" y="45865"/>
                  </a:lnTo>
                  <a:lnTo>
                    <a:pt x="5227" y="50406"/>
                  </a:lnTo>
                  <a:lnTo>
                    <a:pt x="4545" y="54947"/>
                  </a:lnTo>
                  <a:lnTo>
                    <a:pt x="4431" y="59602"/>
                  </a:lnTo>
                  <a:lnTo>
                    <a:pt x="4545" y="64257"/>
                  </a:lnTo>
                  <a:lnTo>
                    <a:pt x="5113" y="68798"/>
                  </a:lnTo>
                  <a:lnTo>
                    <a:pt x="5909" y="73339"/>
                  </a:lnTo>
                  <a:lnTo>
                    <a:pt x="6931" y="76631"/>
                  </a:lnTo>
                  <a:lnTo>
                    <a:pt x="8068" y="79924"/>
                  </a:lnTo>
                  <a:lnTo>
                    <a:pt x="9431" y="83103"/>
                  </a:lnTo>
                  <a:lnTo>
                    <a:pt x="10909" y="86281"/>
                  </a:lnTo>
                  <a:lnTo>
                    <a:pt x="13068" y="89801"/>
                  </a:lnTo>
                  <a:lnTo>
                    <a:pt x="15454" y="93434"/>
                  </a:lnTo>
                  <a:lnTo>
                    <a:pt x="18295" y="96726"/>
                  </a:lnTo>
                  <a:lnTo>
                    <a:pt x="21363" y="99905"/>
                  </a:lnTo>
                  <a:lnTo>
                    <a:pt x="25000" y="103197"/>
                  </a:lnTo>
                  <a:lnTo>
                    <a:pt x="28863" y="106035"/>
                  </a:lnTo>
                  <a:lnTo>
                    <a:pt x="32840" y="108533"/>
                  </a:lnTo>
                  <a:lnTo>
                    <a:pt x="37045" y="110690"/>
                  </a:lnTo>
                  <a:lnTo>
                    <a:pt x="41363" y="112393"/>
                  </a:lnTo>
                  <a:lnTo>
                    <a:pt x="45795" y="113869"/>
                  </a:lnTo>
                  <a:lnTo>
                    <a:pt x="50454" y="114664"/>
                  </a:lnTo>
                  <a:lnTo>
                    <a:pt x="55000" y="115345"/>
                  </a:lnTo>
                  <a:lnTo>
                    <a:pt x="61022" y="115572"/>
                  </a:lnTo>
                  <a:lnTo>
                    <a:pt x="67045" y="115118"/>
                  </a:lnTo>
                  <a:lnTo>
                    <a:pt x="73181" y="114096"/>
                  </a:lnTo>
                  <a:lnTo>
                    <a:pt x="78977" y="112280"/>
                  </a:lnTo>
                  <a:lnTo>
                    <a:pt x="84545" y="109895"/>
                  </a:lnTo>
                  <a:lnTo>
                    <a:pt x="90000" y="106830"/>
                  </a:lnTo>
                  <a:lnTo>
                    <a:pt x="93409" y="104446"/>
                  </a:lnTo>
                  <a:lnTo>
                    <a:pt x="96704" y="101721"/>
                  </a:lnTo>
                  <a:lnTo>
                    <a:pt x="99886" y="98770"/>
                  </a:lnTo>
                  <a:lnTo>
                    <a:pt x="103636" y="94456"/>
                  </a:lnTo>
                  <a:lnTo>
                    <a:pt x="106931" y="90028"/>
                  </a:lnTo>
                  <a:lnTo>
                    <a:pt x="109545" y="85146"/>
                  </a:lnTo>
                  <a:lnTo>
                    <a:pt x="111818" y="80264"/>
                  </a:lnTo>
                  <a:lnTo>
                    <a:pt x="113522" y="75042"/>
                  </a:lnTo>
                  <a:lnTo>
                    <a:pt x="114659" y="69820"/>
                  </a:lnTo>
                  <a:lnTo>
                    <a:pt x="115454" y="64484"/>
                  </a:lnTo>
                  <a:lnTo>
                    <a:pt x="115568" y="59148"/>
                  </a:lnTo>
                  <a:lnTo>
                    <a:pt x="115113" y="53812"/>
                  </a:lnTo>
                  <a:lnTo>
                    <a:pt x="114431" y="48590"/>
                  </a:lnTo>
                  <a:lnTo>
                    <a:pt x="112954" y="43368"/>
                  </a:lnTo>
                  <a:lnTo>
                    <a:pt x="111136" y="38372"/>
                  </a:lnTo>
                  <a:lnTo>
                    <a:pt x="108863" y="33377"/>
                  </a:lnTo>
                  <a:lnTo>
                    <a:pt x="105909" y="28722"/>
                  </a:lnTo>
                  <a:lnTo>
                    <a:pt x="102613" y="24295"/>
                  </a:lnTo>
                  <a:lnTo>
                    <a:pt x="98636" y="20094"/>
                  </a:lnTo>
                  <a:lnTo>
                    <a:pt x="95000" y="16915"/>
                  </a:lnTo>
                  <a:lnTo>
                    <a:pt x="91136" y="13964"/>
                  </a:lnTo>
                  <a:lnTo>
                    <a:pt x="87045" y="11466"/>
                  </a:lnTo>
                  <a:lnTo>
                    <a:pt x="82954" y="9422"/>
                  </a:lnTo>
                  <a:lnTo>
                    <a:pt x="78636" y="7606"/>
                  </a:lnTo>
                  <a:lnTo>
                    <a:pt x="74204" y="6244"/>
                  </a:lnTo>
                  <a:lnTo>
                    <a:pt x="69545" y="5222"/>
                  </a:lnTo>
                  <a:lnTo>
                    <a:pt x="65000" y="4768"/>
                  </a:lnTo>
                  <a:lnTo>
                    <a:pt x="58863" y="4427"/>
                  </a:lnTo>
                  <a:close/>
                  <a:moveTo>
                    <a:pt x="58863" y="0"/>
                  </a:moveTo>
                  <a:lnTo>
                    <a:pt x="65340" y="227"/>
                  </a:lnTo>
                  <a:lnTo>
                    <a:pt x="70340" y="908"/>
                  </a:lnTo>
                  <a:lnTo>
                    <a:pt x="75340" y="1929"/>
                  </a:lnTo>
                  <a:lnTo>
                    <a:pt x="80000" y="3405"/>
                  </a:lnTo>
                  <a:lnTo>
                    <a:pt x="84659" y="5335"/>
                  </a:lnTo>
                  <a:lnTo>
                    <a:pt x="89204" y="7606"/>
                  </a:lnTo>
                  <a:lnTo>
                    <a:pt x="93522" y="10331"/>
                  </a:lnTo>
                  <a:lnTo>
                    <a:pt x="97727" y="13509"/>
                  </a:lnTo>
                  <a:lnTo>
                    <a:pt x="101818" y="16915"/>
                  </a:lnTo>
                  <a:lnTo>
                    <a:pt x="105909" y="21456"/>
                  </a:lnTo>
                  <a:lnTo>
                    <a:pt x="109545" y="26338"/>
                  </a:lnTo>
                  <a:lnTo>
                    <a:pt x="112613" y="31333"/>
                  </a:lnTo>
                  <a:lnTo>
                    <a:pt x="115340" y="36556"/>
                  </a:lnTo>
                  <a:lnTo>
                    <a:pt x="117159" y="42005"/>
                  </a:lnTo>
                  <a:lnTo>
                    <a:pt x="118750" y="47682"/>
                  </a:lnTo>
                  <a:lnTo>
                    <a:pt x="119659" y="53358"/>
                  </a:lnTo>
                  <a:lnTo>
                    <a:pt x="120000" y="59148"/>
                  </a:lnTo>
                  <a:lnTo>
                    <a:pt x="119772" y="64824"/>
                  </a:lnTo>
                  <a:lnTo>
                    <a:pt x="119090" y="70614"/>
                  </a:lnTo>
                  <a:lnTo>
                    <a:pt x="117840" y="76291"/>
                  </a:lnTo>
                  <a:lnTo>
                    <a:pt x="115909" y="81740"/>
                  </a:lnTo>
                  <a:lnTo>
                    <a:pt x="113522" y="87190"/>
                  </a:lnTo>
                  <a:lnTo>
                    <a:pt x="110568" y="92298"/>
                  </a:lnTo>
                  <a:lnTo>
                    <a:pt x="107159" y="97180"/>
                  </a:lnTo>
                  <a:lnTo>
                    <a:pt x="103068" y="101721"/>
                  </a:lnTo>
                  <a:lnTo>
                    <a:pt x="99772" y="105127"/>
                  </a:lnTo>
                  <a:lnTo>
                    <a:pt x="96136" y="107965"/>
                  </a:lnTo>
                  <a:lnTo>
                    <a:pt x="92386" y="110577"/>
                  </a:lnTo>
                  <a:lnTo>
                    <a:pt x="88636" y="112847"/>
                  </a:lnTo>
                  <a:lnTo>
                    <a:pt x="84545" y="114891"/>
                  </a:lnTo>
                  <a:lnTo>
                    <a:pt x="80454" y="116480"/>
                  </a:lnTo>
                  <a:lnTo>
                    <a:pt x="74204" y="118410"/>
                  </a:lnTo>
                  <a:lnTo>
                    <a:pt x="67727" y="119545"/>
                  </a:lnTo>
                  <a:lnTo>
                    <a:pt x="61022" y="120000"/>
                  </a:lnTo>
                  <a:lnTo>
                    <a:pt x="54431" y="119772"/>
                  </a:lnTo>
                  <a:lnTo>
                    <a:pt x="49659" y="119205"/>
                  </a:lnTo>
                  <a:lnTo>
                    <a:pt x="44659" y="118070"/>
                  </a:lnTo>
                  <a:lnTo>
                    <a:pt x="39886" y="116594"/>
                  </a:lnTo>
                  <a:lnTo>
                    <a:pt x="35340" y="114664"/>
                  </a:lnTo>
                  <a:lnTo>
                    <a:pt x="30681" y="112393"/>
                  </a:lnTo>
                  <a:lnTo>
                    <a:pt x="26250" y="109782"/>
                  </a:lnTo>
                  <a:lnTo>
                    <a:pt x="22045" y="106603"/>
                  </a:lnTo>
                  <a:lnTo>
                    <a:pt x="18181" y="103197"/>
                  </a:lnTo>
                  <a:lnTo>
                    <a:pt x="14886" y="99451"/>
                  </a:lnTo>
                  <a:lnTo>
                    <a:pt x="11818" y="95818"/>
                  </a:lnTo>
                  <a:lnTo>
                    <a:pt x="9090" y="91844"/>
                  </a:lnTo>
                  <a:lnTo>
                    <a:pt x="6704" y="87644"/>
                  </a:lnTo>
                  <a:lnTo>
                    <a:pt x="5227" y="84692"/>
                  </a:lnTo>
                  <a:lnTo>
                    <a:pt x="3863" y="81400"/>
                  </a:lnTo>
                  <a:lnTo>
                    <a:pt x="2727" y="78221"/>
                  </a:lnTo>
                  <a:lnTo>
                    <a:pt x="1704" y="74929"/>
                  </a:lnTo>
                  <a:lnTo>
                    <a:pt x="795" y="69933"/>
                  </a:lnTo>
                  <a:lnTo>
                    <a:pt x="113" y="64824"/>
                  </a:lnTo>
                  <a:lnTo>
                    <a:pt x="0" y="59943"/>
                  </a:lnTo>
                  <a:lnTo>
                    <a:pt x="113" y="54834"/>
                  </a:lnTo>
                  <a:lnTo>
                    <a:pt x="795" y="49839"/>
                  </a:lnTo>
                  <a:lnTo>
                    <a:pt x="1704" y="44957"/>
                  </a:lnTo>
                  <a:lnTo>
                    <a:pt x="3295" y="40075"/>
                  </a:lnTo>
                  <a:lnTo>
                    <a:pt x="5227" y="35421"/>
                  </a:lnTo>
                  <a:lnTo>
                    <a:pt x="7500" y="30879"/>
                  </a:lnTo>
                  <a:lnTo>
                    <a:pt x="10113" y="26452"/>
                  </a:lnTo>
                  <a:lnTo>
                    <a:pt x="13295" y="22138"/>
                  </a:lnTo>
                  <a:lnTo>
                    <a:pt x="16818" y="18164"/>
                  </a:lnTo>
                  <a:lnTo>
                    <a:pt x="20227" y="14985"/>
                  </a:lnTo>
                  <a:lnTo>
                    <a:pt x="23863" y="12034"/>
                  </a:lnTo>
                  <a:lnTo>
                    <a:pt x="27500" y="9422"/>
                  </a:lnTo>
                  <a:lnTo>
                    <a:pt x="31363" y="7152"/>
                  </a:lnTo>
                  <a:lnTo>
                    <a:pt x="35454" y="5222"/>
                  </a:lnTo>
                  <a:lnTo>
                    <a:pt x="39431" y="3519"/>
                  </a:lnTo>
                  <a:lnTo>
                    <a:pt x="45795" y="1702"/>
                  </a:lnTo>
                  <a:lnTo>
                    <a:pt x="52272" y="454"/>
                  </a:lnTo>
                  <a:lnTo>
                    <a:pt x="58863" y="0"/>
                  </a:lnTo>
                  <a:close/>
                </a:path>
              </a:pathLst>
            </a:custGeom>
            <a:solidFill>
              <a:srgbClr val="FFC107"/>
            </a:solidFill>
            <a:ln>
              <a:noFill/>
            </a:ln>
          </p:spPr>
          <p:txBody>
            <a:bodyPr lIns="91425" tIns="45700" rIns="91425" bIns="45700" anchor="t" anchorCtr="0">
              <a:noAutofit/>
            </a:bodyPr>
            <a:lstStyle/>
            <a:p>
              <a:pPr marL="0" marR="0" lvl="0" indent="0" algn="l" rtl="0">
                <a:spcBef>
                  <a:spcPts val="0"/>
                </a:spcBef>
                <a:buNone/>
              </a:pPr>
              <a:endParaRPr sz="2400" b="0" i="0" u="none" strike="noStrike" cap="none" dirty="0">
                <a:solidFill>
                  <a:srgbClr val="000000"/>
                </a:solidFill>
                <a:latin typeface="Calibri"/>
                <a:ea typeface="Calibri"/>
                <a:cs typeface="Calibri"/>
                <a:sym typeface="Calibri"/>
              </a:endParaRPr>
            </a:p>
          </p:txBody>
        </p:sp>
        <p:sp>
          <p:nvSpPr>
            <p:cNvPr id="12" name="Shape 203"/>
            <p:cNvSpPr/>
            <p:nvPr/>
          </p:nvSpPr>
          <p:spPr>
            <a:xfrm>
              <a:off x="3225439" y="1475022"/>
              <a:ext cx="854700" cy="1136400"/>
            </a:xfrm>
            <a:custGeom>
              <a:avLst/>
              <a:gdLst/>
              <a:ahLst/>
              <a:cxnLst/>
              <a:rect l="0" t="0" r="0" b="0"/>
              <a:pathLst>
                <a:path w="120000" h="120000" extrusionOk="0">
                  <a:moveTo>
                    <a:pt x="33133" y="0"/>
                  </a:moveTo>
                  <a:lnTo>
                    <a:pt x="27811" y="4595"/>
                  </a:lnTo>
                  <a:lnTo>
                    <a:pt x="23004" y="9584"/>
                  </a:lnTo>
                  <a:lnTo>
                    <a:pt x="19055" y="14704"/>
                  </a:lnTo>
                  <a:lnTo>
                    <a:pt x="15622" y="19956"/>
                  </a:lnTo>
                  <a:lnTo>
                    <a:pt x="12703" y="25339"/>
                  </a:lnTo>
                  <a:lnTo>
                    <a:pt x="10300" y="30984"/>
                  </a:lnTo>
                  <a:lnTo>
                    <a:pt x="8927" y="36630"/>
                  </a:lnTo>
                  <a:lnTo>
                    <a:pt x="7896" y="42407"/>
                  </a:lnTo>
                  <a:lnTo>
                    <a:pt x="7725" y="48315"/>
                  </a:lnTo>
                  <a:lnTo>
                    <a:pt x="7896" y="53960"/>
                  </a:lnTo>
                  <a:lnTo>
                    <a:pt x="8927" y="59868"/>
                  </a:lnTo>
                  <a:lnTo>
                    <a:pt x="10300" y="65645"/>
                  </a:lnTo>
                  <a:lnTo>
                    <a:pt x="11845" y="69452"/>
                  </a:lnTo>
                  <a:lnTo>
                    <a:pt x="13562" y="73129"/>
                  </a:lnTo>
                  <a:lnTo>
                    <a:pt x="15622" y="76936"/>
                  </a:lnTo>
                  <a:lnTo>
                    <a:pt x="17854" y="80350"/>
                  </a:lnTo>
                  <a:lnTo>
                    <a:pt x="21459" y="85207"/>
                  </a:lnTo>
                  <a:lnTo>
                    <a:pt x="25579" y="89803"/>
                  </a:lnTo>
                  <a:lnTo>
                    <a:pt x="30214" y="94004"/>
                  </a:lnTo>
                  <a:lnTo>
                    <a:pt x="35193" y="98336"/>
                  </a:lnTo>
                  <a:lnTo>
                    <a:pt x="41030" y="102275"/>
                  </a:lnTo>
                  <a:lnTo>
                    <a:pt x="47381" y="105951"/>
                  </a:lnTo>
                  <a:lnTo>
                    <a:pt x="54077" y="108971"/>
                  </a:lnTo>
                  <a:lnTo>
                    <a:pt x="61115" y="111597"/>
                  </a:lnTo>
                  <a:lnTo>
                    <a:pt x="67982" y="113829"/>
                  </a:lnTo>
                  <a:lnTo>
                    <a:pt x="75193" y="115536"/>
                  </a:lnTo>
                  <a:lnTo>
                    <a:pt x="82746" y="116849"/>
                  </a:lnTo>
                  <a:lnTo>
                    <a:pt x="89957" y="117505"/>
                  </a:lnTo>
                  <a:lnTo>
                    <a:pt x="97510" y="117768"/>
                  </a:lnTo>
                  <a:lnTo>
                    <a:pt x="104892" y="117636"/>
                  </a:lnTo>
                  <a:lnTo>
                    <a:pt x="112446" y="116980"/>
                  </a:lnTo>
                  <a:lnTo>
                    <a:pt x="119999" y="115929"/>
                  </a:lnTo>
                  <a:lnTo>
                    <a:pt x="107811" y="118161"/>
                  </a:lnTo>
                  <a:lnTo>
                    <a:pt x="100772" y="119080"/>
                  </a:lnTo>
                  <a:lnTo>
                    <a:pt x="93733" y="119737"/>
                  </a:lnTo>
                  <a:lnTo>
                    <a:pt x="86351" y="120000"/>
                  </a:lnTo>
                  <a:lnTo>
                    <a:pt x="79313" y="119737"/>
                  </a:lnTo>
                  <a:lnTo>
                    <a:pt x="72103" y="118949"/>
                  </a:lnTo>
                  <a:lnTo>
                    <a:pt x="65064" y="117768"/>
                  </a:lnTo>
                  <a:lnTo>
                    <a:pt x="58197" y="116192"/>
                  </a:lnTo>
                  <a:lnTo>
                    <a:pt x="51330" y="113960"/>
                  </a:lnTo>
                  <a:lnTo>
                    <a:pt x="44806" y="111466"/>
                  </a:lnTo>
                  <a:lnTo>
                    <a:pt x="38454" y="108577"/>
                  </a:lnTo>
                  <a:lnTo>
                    <a:pt x="32274" y="105032"/>
                  </a:lnTo>
                  <a:lnTo>
                    <a:pt x="26437" y="101225"/>
                  </a:lnTo>
                  <a:lnTo>
                    <a:pt x="21630" y="97286"/>
                  </a:lnTo>
                  <a:lnTo>
                    <a:pt x="17339" y="93085"/>
                  </a:lnTo>
                  <a:lnTo>
                    <a:pt x="13218" y="88621"/>
                  </a:lnTo>
                  <a:lnTo>
                    <a:pt x="9957" y="84026"/>
                  </a:lnTo>
                  <a:lnTo>
                    <a:pt x="7725" y="80612"/>
                  </a:lnTo>
                  <a:lnTo>
                    <a:pt x="5836" y="77067"/>
                  </a:lnTo>
                  <a:lnTo>
                    <a:pt x="4120" y="73522"/>
                  </a:lnTo>
                  <a:lnTo>
                    <a:pt x="2746" y="69846"/>
                  </a:lnTo>
                  <a:lnTo>
                    <a:pt x="1373" y="64332"/>
                  </a:lnTo>
                  <a:lnTo>
                    <a:pt x="343" y="58687"/>
                  </a:lnTo>
                  <a:lnTo>
                    <a:pt x="0" y="53304"/>
                  </a:lnTo>
                  <a:lnTo>
                    <a:pt x="343" y="47658"/>
                  </a:lnTo>
                  <a:lnTo>
                    <a:pt x="1373" y="42144"/>
                  </a:lnTo>
                  <a:lnTo>
                    <a:pt x="2918" y="36630"/>
                  </a:lnTo>
                  <a:lnTo>
                    <a:pt x="4978" y="31247"/>
                  </a:lnTo>
                  <a:lnTo>
                    <a:pt x="7725" y="25995"/>
                  </a:lnTo>
                  <a:lnTo>
                    <a:pt x="10987" y="20875"/>
                  </a:lnTo>
                  <a:lnTo>
                    <a:pt x="14935" y="16017"/>
                  </a:lnTo>
                  <a:lnTo>
                    <a:pt x="19399" y="11291"/>
                  </a:lnTo>
                  <a:lnTo>
                    <a:pt x="24549" y="6958"/>
                  </a:lnTo>
                  <a:lnTo>
                    <a:pt x="33133" y="0"/>
                  </a:lnTo>
                  <a:close/>
                </a:path>
              </a:pathLst>
            </a:custGeom>
            <a:solidFill>
              <a:srgbClr val="FF9800"/>
            </a:solidFill>
            <a:ln>
              <a:noFill/>
            </a:ln>
          </p:spPr>
          <p:txBody>
            <a:bodyPr lIns="91425" tIns="45700" rIns="91425" bIns="45700" anchor="t" anchorCtr="0">
              <a:noAutofit/>
            </a:bodyPr>
            <a:lstStyle/>
            <a:p>
              <a:pPr marL="0" marR="0" lvl="0" indent="0" algn="l" rtl="0">
                <a:spcBef>
                  <a:spcPts val="0"/>
                </a:spcBef>
                <a:buNone/>
              </a:pPr>
              <a:endParaRPr sz="2400" b="0" i="0" u="none" strike="noStrike" cap="none" dirty="0">
                <a:solidFill>
                  <a:srgbClr val="000000"/>
                </a:solidFill>
                <a:latin typeface="Calibri"/>
                <a:ea typeface="Calibri"/>
                <a:cs typeface="Calibri"/>
                <a:sym typeface="Calibri"/>
              </a:endParaRPr>
            </a:p>
          </p:txBody>
        </p:sp>
        <p:sp>
          <p:nvSpPr>
            <p:cNvPr id="13" name="Shape 204"/>
            <p:cNvSpPr/>
            <p:nvPr/>
          </p:nvSpPr>
          <p:spPr>
            <a:xfrm>
              <a:off x="3091134" y="2232766"/>
              <a:ext cx="246299" cy="103499"/>
            </a:xfrm>
            <a:custGeom>
              <a:avLst/>
              <a:gdLst/>
              <a:ahLst/>
              <a:cxnLst/>
              <a:rect l="0" t="0" r="0" b="0"/>
              <a:pathLst>
                <a:path w="120000" h="120000" extrusionOk="0">
                  <a:moveTo>
                    <a:pt x="119999" y="0"/>
                  </a:moveTo>
                  <a:lnTo>
                    <a:pt x="92121" y="40481"/>
                  </a:lnTo>
                  <a:lnTo>
                    <a:pt x="0" y="119999"/>
                  </a:lnTo>
                  <a:lnTo>
                    <a:pt x="24242" y="82409"/>
                  </a:lnTo>
                  <a:lnTo>
                    <a:pt x="119999" y="0"/>
                  </a:lnTo>
                  <a:close/>
                </a:path>
              </a:pathLst>
            </a:custGeom>
            <a:solidFill>
              <a:srgbClr val="3F3F3F"/>
            </a:solidFill>
            <a:ln>
              <a:noFill/>
            </a:ln>
          </p:spPr>
          <p:txBody>
            <a:bodyPr lIns="91425" tIns="45700" rIns="91425" bIns="45700" anchor="t" anchorCtr="0">
              <a:noAutofit/>
            </a:bodyPr>
            <a:lstStyle/>
            <a:p>
              <a:pPr marL="0" marR="0" lvl="0" indent="0" algn="l" rtl="0">
                <a:spcBef>
                  <a:spcPts val="0"/>
                </a:spcBef>
                <a:buNone/>
              </a:pPr>
              <a:endParaRPr sz="2400" b="0" i="0" u="none" strike="noStrike" cap="none" dirty="0">
                <a:solidFill>
                  <a:srgbClr val="000000"/>
                </a:solidFill>
                <a:latin typeface="Calibri"/>
                <a:ea typeface="Calibri"/>
                <a:cs typeface="Calibri"/>
                <a:sym typeface="Calibri"/>
              </a:endParaRPr>
            </a:p>
          </p:txBody>
        </p:sp>
        <p:sp>
          <p:nvSpPr>
            <p:cNvPr id="14" name="Shape 205"/>
            <p:cNvSpPr/>
            <p:nvPr/>
          </p:nvSpPr>
          <p:spPr>
            <a:xfrm>
              <a:off x="3076211" y="2093487"/>
              <a:ext cx="260999" cy="210000"/>
            </a:xfrm>
            <a:custGeom>
              <a:avLst/>
              <a:gdLst/>
              <a:ahLst/>
              <a:cxnLst/>
              <a:rect l="0" t="0" r="0" b="0"/>
              <a:pathLst>
                <a:path w="120000" h="120000" extrusionOk="0">
                  <a:moveTo>
                    <a:pt x="94857" y="0"/>
                  </a:moveTo>
                  <a:lnTo>
                    <a:pt x="100000" y="20591"/>
                  </a:lnTo>
                  <a:lnTo>
                    <a:pt x="105714" y="40473"/>
                  </a:lnTo>
                  <a:lnTo>
                    <a:pt x="112571" y="61065"/>
                  </a:lnTo>
                  <a:lnTo>
                    <a:pt x="120000" y="79526"/>
                  </a:lnTo>
                  <a:lnTo>
                    <a:pt x="29714" y="120000"/>
                  </a:lnTo>
                  <a:lnTo>
                    <a:pt x="24000" y="99408"/>
                  </a:lnTo>
                  <a:lnTo>
                    <a:pt x="17142" y="79526"/>
                  </a:lnTo>
                  <a:lnTo>
                    <a:pt x="9142" y="61065"/>
                  </a:lnTo>
                  <a:lnTo>
                    <a:pt x="0" y="41893"/>
                  </a:lnTo>
                  <a:lnTo>
                    <a:pt x="94857" y="0"/>
                  </a:lnTo>
                  <a:close/>
                </a:path>
              </a:pathLst>
            </a:custGeom>
            <a:solidFill>
              <a:srgbClr val="595959"/>
            </a:solidFill>
            <a:ln>
              <a:noFill/>
            </a:ln>
          </p:spPr>
          <p:txBody>
            <a:bodyPr lIns="91425" tIns="45700" rIns="91425" bIns="45700" anchor="t" anchorCtr="0">
              <a:noAutofit/>
            </a:bodyPr>
            <a:lstStyle/>
            <a:p>
              <a:pPr marL="0" marR="0" lvl="0" indent="0" algn="l" rtl="0">
                <a:spcBef>
                  <a:spcPts val="0"/>
                </a:spcBef>
                <a:buNone/>
              </a:pPr>
              <a:endParaRPr sz="2400" b="0" i="0" u="none" strike="noStrike" cap="none" dirty="0">
                <a:solidFill>
                  <a:srgbClr val="000000"/>
                </a:solidFill>
                <a:latin typeface="Calibri"/>
                <a:ea typeface="Calibri"/>
                <a:cs typeface="Calibri"/>
                <a:sym typeface="Calibri"/>
              </a:endParaRPr>
            </a:p>
          </p:txBody>
        </p:sp>
        <p:sp>
          <p:nvSpPr>
            <p:cNvPr id="15" name="Shape 208"/>
            <p:cNvSpPr/>
            <p:nvPr/>
          </p:nvSpPr>
          <p:spPr>
            <a:xfrm>
              <a:off x="1657301" y="2181779"/>
              <a:ext cx="236099" cy="160500"/>
            </a:xfrm>
            <a:custGeom>
              <a:avLst/>
              <a:gdLst/>
              <a:ahLst/>
              <a:cxnLst/>
              <a:rect l="0" t="0" r="0" b="0"/>
              <a:pathLst>
                <a:path w="120000" h="120000" extrusionOk="0">
                  <a:moveTo>
                    <a:pt x="0" y="0"/>
                  </a:moveTo>
                  <a:lnTo>
                    <a:pt x="120000" y="95813"/>
                  </a:lnTo>
                  <a:lnTo>
                    <a:pt x="120000" y="120000"/>
                  </a:lnTo>
                  <a:lnTo>
                    <a:pt x="5052" y="26976"/>
                  </a:lnTo>
                  <a:lnTo>
                    <a:pt x="0" y="0"/>
                  </a:lnTo>
                  <a:close/>
                </a:path>
              </a:pathLst>
            </a:custGeom>
            <a:solidFill>
              <a:srgbClr val="3F3F3F"/>
            </a:solidFill>
            <a:ln>
              <a:noFill/>
            </a:ln>
          </p:spPr>
          <p:txBody>
            <a:bodyPr lIns="91425" tIns="45700" rIns="91425" bIns="45700" anchor="t" anchorCtr="0">
              <a:noAutofit/>
            </a:bodyPr>
            <a:lstStyle/>
            <a:p>
              <a:pPr marL="0" marR="0" lvl="0" indent="0" algn="l" rtl="0">
                <a:spcBef>
                  <a:spcPts val="0"/>
                </a:spcBef>
                <a:buNone/>
              </a:pPr>
              <a:endParaRPr sz="2400" b="0" i="0" u="none" strike="noStrike" cap="none" dirty="0">
                <a:solidFill>
                  <a:srgbClr val="000000"/>
                </a:solidFill>
                <a:latin typeface="Calibri"/>
                <a:ea typeface="Calibri"/>
                <a:cs typeface="Calibri"/>
                <a:sym typeface="Calibri"/>
              </a:endParaRPr>
            </a:p>
          </p:txBody>
        </p:sp>
        <p:sp>
          <p:nvSpPr>
            <p:cNvPr id="16" name="Shape 209"/>
            <p:cNvSpPr/>
            <p:nvPr/>
          </p:nvSpPr>
          <p:spPr>
            <a:xfrm>
              <a:off x="1657301" y="2052449"/>
              <a:ext cx="299699" cy="257099"/>
            </a:xfrm>
            <a:custGeom>
              <a:avLst/>
              <a:gdLst/>
              <a:ahLst/>
              <a:cxnLst/>
              <a:rect l="0" t="0" r="0" b="0"/>
              <a:pathLst>
                <a:path w="120000" h="120000" extrusionOk="0">
                  <a:moveTo>
                    <a:pt x="31867" y="0"/>
                  </a:moveTo>
                  <a:lnTo>
                    <a:pt x="120000" y="56231"/>
                  </a:lnTo>
                  <a:lnTo>
                    <a:pt x="112531" y="71304"/>
                  </a:lnTo>
                  <a:lnTo>
                    <a:pt x="105560" y="87536"/>
                  </a:lnTo>
                  <a:lnTo>
                    <a:pt x="100082" y="103768"/>
                  </a:lnTo>
                  <a:lnTo>
                    <a:pt x="94605" y="120000"/>
                  </a:lnTo>
                  <a:lnTo>
                    <a:pt x="0" y="60289"/>
                  </a:lnTo>
                  <a:lnTo>
                    <a:pt x="8962" y="46376"/>
                  </a:lnTo>
                  <a:lnTo>
                    <a:pt x="17427" y="31304"/>
                  </a:lnTo>
                  <a:lnTo>
                    <a:pt x="24896" y="15652"/>
                  </a:lnTo>
                  <a:lnTo>
                    <a:pt x="31867" y="0"/>
                  </a:lnTo>
                  <a:close/>
                </a:path>
              </a:pathLst>
            </a:custGeom>
            <a:solidFill>
              <a:srgbClr val="595959"/>
            </a:solidFill>
            <a:ln>
              <a:noFill/>
            </a:ln>
          </p:spPr>
          <p:txBody>
            <a:bodyPr lIns="91425" tIns="45700" rIns="91425" bIns="45700" anchor="t" anchorCtr="0">
              <a:noAutofit/>
            </a:bodyPr>
            <a:lstStyle/>
            <a:p>
              <a:pPr marL="0" marR="0" lvl="0" indent="0" algn="l" rtl="0">
                <a:spcBef>
                  <a:spcPts val="0"/>
                </a:spcBef>
                <a:buNone/>
              </a:pPr>
              <a:endParaRPr sz="2400" b="0" i="0" u="none" strike="noStrike" cap="none" dirty="0">
                <a:solidFill>
                  <a:srgbClr val="000000"/>
                </a:solidFill>
                <a:latin typeface="Calibri"/>
                <a:ea typeface="Calibri"/>
                <a:cs typeface="Calibri"/>
                <a:sym typeface="Calibri"/>
              </a:endParaRPr>
            </a:p>
          </p:txBody>
        </p:sp>
        <p:sp>
          <p:nvSpPr>
            <p:cNvPr id="17" name="Shape 213"/>
            <p:cNvSpPr txBox="1"/>
            <p:nvPr/>
          </p:nvSpPr>
          <p:spPr>
            <a:xfrm>
              <a:off x="616560" y="1892465"/>
              <a:ext cx="1116075" cy="30092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0" i="0" u="none" strike="noStrike" cap="none" dirty="0">
                  <a:solidFill>
                    <a:srgbClr val="7F7F7F"/>
                  </a:solidFill>
                  <a:latin typeface="Montserrat"/>
                  <a:ea typeface="Montserrat"/>
                  <a:cs typeface="Montserrat"/>
                  <a:sym typeface="Montserrat"/>
                </a:rPr>
                <a:t>HEALTH </a:t>
              </a:r>
            </a:p>
            <a:p>
              <a:pPr marL="0" marR="0" lvl="0" indent="0" algn="ctr" rtl="0">
                <a:spcBef>
                  <a:spcPts val="0"/>
                </a:spcBef>
                <a:buSzPct val="25000"/>
                <a:buNone/>
              </a:pPr>
              <a:r>
                <a:rPr lang="en-US" sz="1000" b="0" i="0" u="none" strike="noStrike" cap="none" dirty="0">
                  <a:solidFill>
                    <a:srgbClr val="7F7F7F"/>
                  </a:solidFill>
                  <a:latin typeface="Montserrat"/>
                  <a:ea typeface="Montserrat"/>
                  <a:cs typeface="Montserrat"/>
                  <a:sym typeface="Montserrat"/>
                </a:rPr>
                <a:t>DATA</a:t>
              </a:r>
              <a:endParaRPr lang="en" sz="1000" b="0" i="0" u="none" strike="noStrike" cap="none" dirty="0">
                <a:solidFill>
                  <a:srgbClr val="7F7F7F"/>
                </a:solidFill>
                <a:latin typeface="Montserrat"/>
                <a:ea typeface="Montserrat"/>
                <a:cs typeface="Montserrat"/>
                <a:sym typeface="Montserrat"/>
              </a:endParaRPr>
            </a:p>
          </p:txBody>
        </p:sp>
        <p:sp>
          <p:nvSpPr>
            <p:cNvPr id="18" name="Shape 216"/>
            <p:cNvSpPr txBox="1"/>
            <p:nvPr/>
          </p:nvSpPr>
          <p:spPr>
            <a:xfrm>
              <a:off x="3289243" y="2017599"/>
              <a:ext cx="1171017" cy="30037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0" i="0" u="none" strike="noStrike" cap="none" dirty="0">
                  <a:solidFill>
                    <a:srgbClr val="7F7F7F"/>
                  </a:solidFill>
                  <a:latin typeface="Montserrat"/>
                  <a:ea typeface="Montserrat"/>
                  <a:cs typeface="Montserrat"/>
                  <a:sym typeface="Montserrat"/>
                </a:rPr>
                <a:t>ENVIRONMENT DATA</a:t>
              </a:r>
              <a:endParaRPr lang="en" sz="1000" b="0" i="0" u="none" strike="noStrike" cap="none" dirty="0">
                <a:solidFill>
                  <a:srgbClr val="7F7F7F"/>
                </a:solidFill>
                <a:latin typeface="Montserrat"/>
                <a:ea typeface="Montserrat"/>
                <a:cs typeface="Montserrat"/>
                <a:sym typeface="Montserrat"/>
              </a:endParaRPr>
            </a:p>
          </p:txBody>
        </p:sp>
        <p:grpSp>
          <p:nvGrpSpPr>
            <p:cNvPr id="19" name="Shape 218"/>
            <p:cNvGrpSpPr/>
            <p:nvPr/>
          </p:nvGrpSpPr>
          <p:grpSpPr>
            <a:xfrm>
              <a:off x="991064" y="1487273"/>
              <a:ext cx="304008" cy="326513"/>
              <a:chOff x="616425" y="2329600"/>
              <a:chExt cx="361700" cy="388475"/>
            </a:xfrm>
          </p:grpSpPr>
          <p:sp>
            <p:nvSpPr>
              <p:cNvPr id="39" name="Shape 219"/>
              <p:cNvSpPr/>
              <p:nvPr/>
            </p:nvSpPr>
            <p:spPr>
              <a:xfrm>
                <a:off x="616425" y="2329600"/>
                <a:ext cx="361700" cy="388475"/>
              </a:xfrm>
              <a:custGeom>
                <a:avLst/>
                <a:gdLst/>
                <a:ahLst/>
                <a:cxnLst/>
                <a:rect l="0" t="0" r="0" b="0"/>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5B8D0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40" name="Shape 220"/>
              <p:cNvSpPr/>
              <p:nvPr/>
            </p:nvSpPr>
            <p:spPr>
              <a:xfrm>
                <a:off x="704725" y="2545750"/>
                <a:ext cx="185125" cy="25"/>
              </a:xfrm>
              <a:custGeom>
                <a:avLst/>
                <a:gdLst/>
                <a:ahLst/>
                <a:cxnLst/>
                <a:rect l="0" t="0" r="0" b="0"/>
                <a:pathLst>
                  <a:path w="7405" h="1" fill="none" extrusionOk="0">
                    <a:moveTo>
                      <a:pt x="7404" y="0"/>
                    </a:moveTo>
                    <a:lnTo>
                      <a:pt x="0" y="0"/>
                    </a:lnTo>
                  </a:path>
                </a:pathLst>
              </a:custGeom>
              <a:noFill/>
              <a:ln w="12175" cap="rnd" cmpd="sng">
                <a:solidFill>
                  <a:srgbClr val="5B8D0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41" name="Shape 221"/>
              <p:cNvSpPr/>
              <p:nvPr/>
            </p:nvSpPr>
            <p:spPr>
              <a:xfrm>
                <a:off x="811875" y="2626125"/>
                <a:ext cx="31075" cy="31075"/>
              </a:xfrm>
              <a:custGeom>
                <a:avLst/>
                <a:gdLst/>
                <a:ahLst/>
                <a:cxnLst/>
                <a:rect l="0" t="0" r="0" b="0"/>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5B8D0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42" name="Shape 222"/>
              <p:cNvSpPr/>
              <p:nvPr/>
            </p:nvSpPr>
            <p:spPr>
              <a:xfrm>
                <a:off x="751000" y="2568275"/>
                <a:ext cx="54200" cy="53600"/>
              </a:xfrm>
              <a:custGeom>
                <a:avLst/>
                <a:gdLst/>
                <a:ahLst/>
                <a:cxnLst/>
                <a:rect l="0" t="0" r="0" b="0"/>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5B8D0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43" name="Shape 223"/>
              <p:cNvSpPr/>
              <p:nvPr/>
            </p:nvSpPr>
            <p:spPr>
              <a:xfrm>
                <a:off x="769875" y="2662650"/>
                <a:ext cx="23775" cy="23775"/>
              </a:xfrm>
              <a:custGeom>
                <a:avLst/>
                <a:gdLst/>
                <a:ahLst/>
                <a:cxnLst/>
                <a:rect l="0" t="0" r="0" b="0"/>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5B8D0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44" name="Shape 224"/>
              <p:cNvSpPr/>
              <p:nvPr/>
            </p:nvSpPr>
            <p:spPr>
              <a:xfrm>
                <a:off x="799700" y="2503125"/>
                <a:ext cx="24375" cy="23775"/>
              </a:xfrm>
              <a:custGeom>
                <a:avLst/>
                <a:gdLst/>
                <a:ahLst/>
                <a:cxnLst/>
                <a:rect l="0" t="0" r="0" b="0"/>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5B8D0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45" name="Shape 225"/>
              <p:cNvSpPr/>
              <p:nvPr/>
            </p:nvSpPr>
            <p:spPr>
              <a:xfrm>
                <a:off x="766825" y="2388050"/>
                <a:ext cx="60925" cy="25"/>
              </a:xfrm>
              <a:custGeom>
                <a:avLst/>
                <a:gdLst/>
                <a:ahLst/>
                <a:cxnLst/>
                <a:rect l="0" t="0" r="0" b="0"/>
                <a:pathLst>
                  <a:path w="2437" h="1" fill="none" extrusionOk="0">
                    <a:moveTo>
                      <a:pt x="2436" y="0"/>
                    </a:moveTo>
                    <a:lnTo>
                      <a:pt x="1" y="0"/>
                    </a:lnTo>
                  </a:path>
                </a:pathLst>
              </a:custGeom>
              <a:noFill/>
              <a:ln w="12175" cap="rnd" cmpd="sng">
                <a:solidFill>
                  <a:srgbClr val="5B8D0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46" name="Shape 226"/>
              <p:cNvSpPr/>
              <p:nvPr/>
            </p:nvSpPr>
            <p:spPr>
              <a:xfrm>
                <a:off x="769875" y="2456250"/>
                <a:ext cx="31075" cy="31075"/>
              </a:xfrm>
              <a:custGeom>
                <a:avLst/>
                <a:gdLst/>
                <a:ahLst/>
                <a:cxnLst/>
                <a:rect l="0" t="0" r="0" b="0"/>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5B8D0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grpSp>
        <p:grpSp>
          <p:nvGrpSpPr>
            <p:cNvPr id="20" name="Shape 227"/>
            <p:cNvGrpSpPr/>
            <p:nvPr/>
          </p:nvGrpSpPr>
          <p:grpSpPr>
            <a:xfrm>
              <a:off x="3804108" y="1612530"/>
              <a:ext cx="109538" cy="399195"/>
              <a:chOff x="732125" y="2958550"/>
              <a:chExt cx="130325" cy="474950"/>
            </a:xfrm>
          </p:grpSpPr>
          <p:sp>
            <p:nvSpPr>
              <p:cNvPr id="31" name="Shape 228"/>
              <p:cNvSpPr/>
              <p:nvPr/>
            </p:nvSpPr>
            <p:spPr>
              <a:xfrm>
                <a:off x="732125" y="2958550"/>
                <a:ext cx="130325" cy="474950"/>
              </a:xfrm>
              <a:custGeom>
                <a:avLst/>
                <a:gdLst/>
                <a:ahLst/>
                <a:cxnLst/>
                <a:rect l="0" t="0" r="0" b="0"/>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32" name="Shape 229"/>
              <p:cNvSpPr/>
              <p:nvPr/>
            </p:nvSpPr>
            <p:spPr>
              <a:xfrm>
                <a:off x="756475" y="3090675"/>
                <a:ext cx="81625" cy="318475"/>
              </a:xfrm>
              <a:custGeom>
                <a:avLst/>
                <a:gdLst/>
                <a:ahLst/>
                <a:cxnLst/>
                <a:rect l="0" t="0" r="0" b="0"/>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33" name="Shape 230"/>
              <p:cNvSpPr/>
              <p:nvPr/>
            </p:nvSpPr>
            <p:spPr>
              <a:xfrm>
                <a:off x="802750" y="3129050"/>
                <a:ext cx="13425" cy="25"/>
              </a:xfrm>
              <a:custGeom>
                <a:avLst/>
                <a:gdLst/>
                <a:ahLst/>
                <a:cxnLst/>
                <a:rect l="0" t="0" r="0" b="0"/>
                <a:pathLst>
                  <a:path w="537" h="1" fill="none" extrusionOk="0">
                    <a:moveTo>
                      <a:pt x="536" y="0"/>
                    </a:moveTo>
                    <a:lnTo>
                      <a:pt x="0" y="0"/>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34" name="Shape 231"/>
              <p:cNvSpPr/>
              <p:nvPr/>
            </p:nvSpPr>
            <p:spPr>
              <a:xfrm>
                <a:off x="802750" y="3162525"/>
                <a:ext cx="13425" cy="25"/>
              </a:xfrm>
              <a:custGeom>
                <a:avLst/>
                <a:gdLst/>
                <a:ahLst/>
                <a:cxnLst/>
                <a:rect l="0" t="0" r="0" b="0"/>
                <a:pathLst>
                  <a:path w="537" h="1" fill="none" extrusionOk="0">
                    <a:moveTo>
                      <a:pt x="536" y="1"/>
                    </a:moveTo>
                    <a:lnTo>
                      <a:pt x="0"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35" name="Shape 232"/>
              <p:cNvSpPr/>
              <p:nvPr/>
            </p:nvSpPr>
            <p:spPr>
              <a:xfrm>
                <a:off x="802750" y="3196025"/>
                <a:ext cx="13425" cy="25"/>
              </a:xfrm>
              <a:custGeom>
                <a:avLst/>
                <a:gdLst/>
                <a:ahLst/>
                <a:cxnLst/>
                <a:rect l="0" t="0" r="0" b="0"/>
                <a:pathLst>
                  <a:path w="537" h="1" fill="none" extrusionOk="0">
                    <a:moveTo>
                      <a:pt x="536" y="0"/>
                    </a:moveTo>
                    <a:lnTo>
                      <a:pt x="0" y="0"/>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36" name="Shape 233"/>
              <p:cNvSpPr/>
              <p:nvPr/>
            </p:nvSpPr>
            <p:spPr>
              <a:xfrm>
                <a:off x="802750" y="3229500"/>
                <a:ext cx="13425" cy="25"/>
              </a:xfrm>
              <a:custGeom>
                <a:avLst/>
                <a:gdLst/>
                <a:ahLst/>
                <a:cxnLst/>
                <a:rect l="0" t="0" r="0" b="0"/>
                <a:pathLst>
                  <a:path w="537" h="1" fill="none" extrusionOk="0">
                    <a:moveTo>
                      <a:pt x="536" y="1"/>
                    </a:moveTo>
                    <a:lnTo>
                      <a:pt x="0"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37" name="Shape 234"/>
              <p:cNvSpPr/>
              <p:nvPr/>
            </p:nvSpPr>
            <p:spPr>
              <a:xfrm>
                <a:off x="802750" y="3263000"/>
                <a:ext cx="13425" cy="25"/>
              </a:xfrm>
              <a:custGeom>
                <a:avLst/>
                <a:gdLst/>
                <a:ahLst/>
                <a:cxnLst/>
                <a:rect l="0" t="0" r="0" b="0"/>
                <a:pathLst>
                  <a:path w="537" h="1" fill="none" extrusionOk="0">
                    <a:moveTo>
                      <a:pt x="536" y="0"/>
                    </a:moveTo>
                    <a:lnTo>
                      <a:pt x="0" y="0"/>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38" name="Shape 235"/>
              <p:cNvSpPr/>
              <p:nvPr/>
            </p:nvSpPr>
            <p:spPr>
              <a:xfrm>
                <a:off x="802750" y="3296475"/>
                <a:ext cx="13425" cy="25"/>
              </a:xfrm>
              <a:custGeom>
                <a:avLst/>
                <a:gdLst/>
                <a:ahLst/>
                <a:cxnLst/>
                <a:rect l="0" t="0" r="0" b="0"/>
                <a:pathLst>
                  <a:path w="537" h="1" fill="none" extrusionOk="0">
                    <a:moveTo>
                      <a:pt x="536" y="1"/>
                    </a:moveTo>
                    <a:lnTo>
                      <a:pt x="0" y="1"/>
                    </a:lnTo>
                  </a:path>
                </a:pathLst>
              </a:custGeom>
              <a:noFill/>
              <a:ln w="12175" cap="rnd" cmpd="sng">
                <a:solidFill>
                  <a:srgbClr val="FF98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grpSp>
        <p:sp>
          <p:nvSpPr>
            <p:cNvPr id="21" name="Shape 193"/>
            <p:cNvSpPr/>
            <p:nvPr/>
          </p:nvSpPr>
          <p:spPr>
            <a:xfrm>
              <a:off x="1892753" y="1803261"/>
              <a:ext cx="1211400" cy="1202700"/>
            </a:xfrm>
            <a:prstGeom prst="ellipse">
              <a:avLst/>
            </a:prstGeom>
            <a:solidFill>
              <a:srgbClr val="FFFFFF"/>
            </a:solidFill>
            <a:ln>
              <a:noFill/>
            </a:ln>
          </p:spPr>
          <p:txBody>
            <a:bodyPr lIns="91425" tIns="45700" rIns="91425" bIns="45700" anchor="ctr" anchorCtr="0">
              <a:noAutofit/>
            </a:bodyPr>
            <a:lstStyle/>
            <a:p>
              <a:pPr marL="0" marR="0" lvl="0" indent="0" algn="ctr" rtl="0">
                <a:spcBef>
                  <a:spcPts val="0"/>
                </a:spcBef>
                <a:buNone/>
              </a:pPr>
              <a:endParaRPr sz="2400" b="0" i="0" u="none" strike="noStrike" cap="none" dirty="0">
                <a:solidFill>
                  <a:srgbClr val="FFFFFF"/>
                </a:solidFill>
                <a:latin typeface="Calibri"/>
                <a:ea typeface="Calibri"/>
                <a:cs typeface="Calibri"/>
                <a:sym typeface="Calibri"/>
              </a:endParaRPr>
            </a:p>
          </p:txBody>
        </p:sp>
        <p:sp>
          <p:nvSpPr>
            <p:cNvPr id="22" name="Shape 198"/>
            <p:cNvSpPr/>
            <p:nvPr/>
          </p:nvSpPr>
          <p:spPr>
            <a:xfrm>
              <a:off x="1868428" y="1762621"/>
              <a:ext cx="863099" cy="782099"/>
            </a:xfrm>
            <a:custGeom>
              <a:avLst/>
              <a:gdLst/>
              <a:ahLst/>
              <a:cxnLst/>
              <a:rect l="0" t="0" r="0" b="0"/>
              <a:pathLst>
                <a:path w="120000" h="120000" extrusionOk="0">
                  <a:moveTo>
                    <a:pt x="87838" y="0"/>
                  </a:moveTo>
                  <a:lnTo>
                    <a:pt x="90605" y="0"/>
                  </a:lnTo>
                  <a:lnTo>
                    <a:pt x="93198" y="381"/>
                  </a:lnTo>
                  <a:lnTo>
                    <a:pt x="95792" y="572"/>
                  </a:lnTo>
                  <a:lnTo>
                    <a:pt x="100461" y="953"/>
                  </a:lnTo>
                  <a:lnTo>
                    <a:pt x="105129" y="2098"/>
                  </a:lnTo>
                  <a:lnTo>
                    <a:pt x="109798" y="3052"/>
                  </a:lnTo>
                  <a:lnTo>
                    <a:pt x="114466" y="4578"/>
                  </a:lnTo>
                  <a:lnTo>
                    <a:pt x="120000" y="6486"/>
                  </a:lnTo>
                  <a:lnTo>
                    <a:pt x="115331" y="4960"/>
                  </a:lnTo>
                  <a:lnTo>
                    <a:pt x="110489" y="3624"/>
                  </a:lnTo>
                  <a:lnTo>
                    <a:pt x="105648" y="2861"/>
                  </a:lnTo>
                  <a:lnTo>
                    <a:pt x="100634" y="2289"/>
                  </a:lnTo>
                  <a:lnTo>
                    <a:pt x="98040" y="2098"/>
                  </a:lnTo>
                  <a:lnTo>
                    <a:pt x="95273" y="1717"/>
                  </a:lnTo>
                  <a:lnTo>
                    <a:pt x="92507" y="1717"/>
                  </a:lnTo>
                  <a:lnTo>
                    <a:pt x="89567" y="1717"/>
                  </a:lnTo>
                  <a:lnTo>
                    <a:pt x="84380" y="2289"/>
                  </a:lnTo>
                  <a:lnTo>
                    <a:pt x="79193" y="2861"/>
                  </a:lnTo>
                  <a:lnTo>
                    <a:pt x="74005" y="4006"/>
                  </a:lnTo>
                  <a:lnTo>
                    <a:pt x="68991" y="5151"/>
                  </a:lnTo>
                  <a:lnTo>
                    <a:pt x="63112" y="7058"/>
                  </a:lnTo>
                  <a:lnTo>
                    <a:pt x="57406" y="9538"/>
                  </a:lnTo>
                  <a:lnTo>
                    <a:pt x="52046" y="12209"/>
                  </a:lnTo>
                  <a:lnTo>
                    <a:pt x="46512" y="15453"/>
                  </a:lnTo>
                  <a:lnTo>
                    <a:pt x="41152" y="19077"/>
                  </a:lnTo>
                  <a:lnTo>
                    <a:pt x="36138" y="23084"/>
                  </a:lnTo>
                  <a:lnTo>
                    <a:pt x="31296" y="27662"/>
                  </a:lnTo>
                  <a:lnTo>
                    <a:pt x="26628" y="32432"/>
                  </a:lnTo>
                  <a:lnTo>
                    <a:pt x="21613" y="38728"/>
                  </a:lnTo>
                  <a:lnTo>
                    <a:pt x="17118" y="45214"/>
                  </a:lnTo>
                  <a:lnTo>
                    <a:pt x="13314" y="51891"/>
                  </a:lnTo>
                  <a:lnTo>
                    <a:pt x="9855" y="58950"/>
                  </a:lnTo>
                  <a:lnTo>
                    <a:pt x="6916" y="66200"/>
                  </a:lnTo>
                  <a:lnTo>
                    <a:pt x="4668" y="73640"/>
                  </a:lnTo>
                  <a:lnTo>
                    <a:pt x="2247" y="85087"/>
                  </a:lnTo>
                  <a:lnTo>
                    <a:pt x="864" y="96724"/>
                  </a:lnTo>
                  <a:lnTo>
                    <a:pt x="864" y="108362"/>
                  </a:lnTo>
                  <a:lnTo>
                    <a:pt x="2074" y="120000"/>
                  </a:lnTo>
                  <a:lnTo>
                    <a:pt x="1556" y="116565"/>
                  </a:lnTo>
                  <a:lnTo>
                    <a:pt x="1383" y="115230"/>
                  </a:lnTo>
                  <a:lnTo>
                    <a:pt x="1210" y="113322"/>
                  </a:lnTo>
                  <a:lnTo>
                    <a:pt x="0" y="102257"/>
                  </a:lnTo>
                  <a:lnTo>
                    <a:pt x="0" y="91192"/>
                  </a:lnTo>
                  <a:lnTo>
                    <a:pt x="1383" y="80127"/>
                  </a:lnTo>
                  <a:lnTo>
                    <a:pt x="3631" y="68871"/>
                  </a:lnTo>
                  <a:lnTo>
                    <a:pt x="5706" y="62003"/>
                  </a:lnTo>
                  <a:lnTo>
                    <a:pt x="8472" y="54944"/>
                  </a:lnTo>
                  <a:lnTo>
                    <a:pt x="11757" y="48267"/>
                  </a:lnTo>
                  <a:lnTo>
                    <a:pt x="15561" y="41589"/>
                  </a:lnTo>
                  <a:lnTo>
                    <a:pt x="19884" y="35484"/>
                  </a:lnTo>
                  <a:lnTo>
                    <a:pt x="24726" y="29570"/>
                  </a:lnTo>
                  <a:lnTo>
                    <a:pt x="29221" y="24801"/>
                  </a:lnTo>
                  <a:lnTo>
                    <a:pt x="33717" y="20413"/>
                  </a:lnTo>
                  <a:lnTo>
                    <a:pt x="38559" y="16406"/>
                  </a:lnTo>
                  <a:lnTo>
                    <a:pt x="43573" y="13163"/>
                  </a:lnTo>
                  <a:lnTo>
                    <a:pt x="48933" y="9920"/>
                  </a:lnTo>
                  <a:lnTo>
                    <a:pt x="54293" y="7249"/>
                  </a:lnTo>
                  <a:lnTo>
                    <a:pt x="59654" y="4960"/>
                  </a:lnTo>
                  <a:lnTo>
                    <a:pt x="65360" y="3243"/>
                  </a:lnTo>
                  <a:lnTo>
                    <a:pt x="70201" y="2098"/>
                  </a:lnTo>
                  <a:lnTo>
                    <a:pt x="75216" y="953"/>
                  </a:lnTo>
                  <a:lnTo>
                    <a:pt x="80230" y="381"/>
                  </a:lnTo>
                  <a:lnTo>
                    <a:pt x="85244" y="0"/>
                  </a:lnTo>
                  <a:lnTo>
                    <a:pt x="87838" y="0"/>
                  </a:lnTo>
                  <a:close/>
                </a:path>
              </a:pathLst>
            </a:custGeom>
            <a:solidFill>
              <a:srgbClr val="1B7EA1"/>
            </a:solidFill>
            <a:ln>
              <a:noFill/>
            </a:ln>
          </p:spPr>
          <p:txBody>
            <a:bodyPr lIns="91425" tIns="45700" rIns="91425" bIns="45700" anchor="t" anchorCtr="0">
              <a:noAutofit/>
            </a:bodyPr>
            <a:lstStyle/>
            <a:p>
              <a:pPr marL="0" marR="0" lvl="0" indent="0" algn="l" rtl="0">
                <a:spcBef>
                  <a:spcPts val="0"/>
                </a:spcBef>
                <a:buNone/>
              </a:pPr>
              <a:endParaRPr sz="2400" b="0" i="0" u="none" strike="noStrike" cap="none" dirty="0">
                <a:solidFill>
                  <a:srgbClr val="000000"/>
                </a:solidFill>
                <a:latin typeface="Calibri"/>
                <a:ea typeface="Calibri"/>
                <a:cs typeface="Calibri"/>
                <a:sym typeface="Calibri"/>
              </a:endParaRPr>
            </a:p>
          </p:txBody>
        </p:sp>
        <p:sp>
          <p:nvSpPr>
            <p:cNvPr id="23" name="Shape 199"/>
            <p:cNvSpPr/>
            <p:nvPr/>
          </p:nvSpPr>
          <p:spPr>
            <a:xfrm>
              <a:off x="1926875" y="1844696"/>
              <a:ext cx="1215899" cy="1198799"/>
            </a:xfrm>
            <a:custGeom>
              <a:avLst/>
              <a:gdLst/>
              <a:ahLst/>
              <a:cxnLst/>
              <a:rect l="0" t="0" r="0" b="0"/>
              <a:pathLst>
                <a:path w="120000" h="120000" extrusionOk="0">
                  <a:moveTo>
                    <a:pt x="76319" y="0"/>
                  </a:moveTo>
                  <a:lnTo>
                    <a:pt x="80490" y="1618"/>
                  </a:lnTo>
                  <a:lnTo>
                    <a:pt x="86134" y="3983"/>
                  </a:lnTo>
                  <a:lnTo>
                    <a:pt x="91533" y="6970"/>
                  </a:lnTo>
                  <a:lnTo>
                    <a:pt x="96809" y="10705"/>
                  </a:lnTo>
                  <a:lnTo>
                    <a:pt x="101717" y="15062"/>
                  </a:lnTo>
                  <a:lnTo>
                    <a:pt x="105889" y="19668"/>
                  </a:lnTo>
                  <a:lnTo>
                    <a:pt x="109570" y="24522"/>
                  </a:lnTo>
                  <a:lnTo>
                    <a:pt x="112515" y="29626"/>
                  </a:lnTo>
                  <a:lnTo>
                    <a:pt x="115214" y="34979"/>
                  </a:lnTo>
                  <a:lnTo>
                    <a:pt x="117177" y="40580"/>
                  </a:lnTo>
                  <a:lnTo>
                    <a:pt x="118650" y="46182"/>
                  </a:lnTo>
                  <a:lnTo>
                    <a:pt x="119509" y="52033"/>
                  </a:lnTo>
                  <a:lnTo>
                    <a:pt x="120000" y="57883"/>
                  </a:lnTo>
                  <a:lnTo>
                    <a:pt x="119631" y="63734"/>
                  </a:lnTo>
                  <a:lnTo>
                    <a:pt x="119018" y="69585"/>
                  </a:lnTo>
                  <a:lnTo>
                    <a:pt x="117791" y="75311"/>
                  </a:lnTo>
                  <a:lnTo>
                    <a:pt x="115828" y="81037"/>
                  </a:lnTo>
                  <a:lnTo>
                    <a:pt x="113496" y="86390"/>
                  </a:lnTo>
                  <a:lnTo>
                    <a:pt x="110552" y="91742"/>
                  </a:lnTo>
                  <a:lnTo>
                    <a:pt x="107116" y="96721"/>
                  </a:lnTo>
                  <a:lnTo>
                    <a:pt x="102944" y="101452"/>
                  </a:lnTo>
                  <a:lnTo>
                    <a:pt x="99509" y="104688"/>
                  </a:lnTo>
                  <a:lnTo>
                    <a:pt x="95950" y="107551"/>
                  </a:lnTo>
                  <a:lnTo>
                    <a:pt x="92269" y="110165"/>
                  </a:lnTo>
                  <a:lnTo>
                    <a:pt x="86380" y="113651"/>
                  </a:lnTo>
                  <a:lnTo>
                    <a:pt x="80368" y="116390"/>
                  </a:lnTo>
                  <a:lnTo>
                    <a:pt x="73865" y="118257"/>
                  </a:lnTo>
                  <a:lnTo>
                    <a:pt x="67484" y="119377"/>
                  </a:lnTo>
                  <a:lnTo>
                    <a:pt x="60858" y="120000"/>
                  </a:lnTo>
                  <a:lnTo>
                    <a:pt x="54233" y="119626"/>
                  </a:lnTo>
                  <a:lnTo>
                    <a:pt x="49325" y="119004"/>
                  </a:lnTo>
                  <a:lnTo>
                    <a:pt x="44417" y="118008"/>
                  </a:lnTo>
                  <a:lnTo>
                    <a:pt x="39631" y="116514"/>
                  </a:lnTo>
                  <a:lnTo>
                    <a:pt x="34969" y="114522"/>
                  </a:lnTo>
                  <a:lnTo>
                    <a:pt x="30429" y="112282"/>
                  </a:lnTo>
                  <a:lnTo>
                    <a:pt x="26012" y="109543"/>
                  </a:lnTo>
                  <a:lnTo>
                    <a:pt x="21963" y="106307"/>
                  </a:lnTo>
                  <a:lnTo>
                    <a:pt x="17914" y="102821"/>
                  </a:lnTo>
                  <a:lnTo>
                    <a:pt x="14601" y="99460"/>
                  </a:lnTo>
                  <a:lnTo>
                    <a:pt x="11779" y="95850"/>
                  </a:lnTo>
                  <a:lnTo>
                    <a:pt x="9325" y="92116"/>
                  </a:lnTo>
                  <a:lnTo>
                    <a:pt x="6993" y="88381"/>
                  </a:lnTo>
                  <a:lnTo>
                    <a:pt x="5030" y="84398"/>
                  </a:lnTo>
                  <a:lnTo>
                    <a:pt x="3435" y="80290"/>
                  </a:lnTo>
                  <a:lnTo>
                    <a:pt x="2085" y="76182"/>
                  </a:lnTo>
                  <a:lnTo>
                    <a:pt x="981" y="71825"/>
                  </a:lnTo>
                  <a:lnTo>
                    <a:pt x="0" y="67468"/>
                  </a:lnTo>
                  <a:lnTo>
                    <a:pt x="1104" y="71576"/>
                  </a:lnTo>
                  <a:lnTo>
                    <a:pt x="2331" y="75560"/>
                  </a:lnTo>
                  <a:lnTo>
                    <a:pt x="3926" y="79668"/>
                  </a:lnTo>
                  <a:lnTo>
                    <a:pt x="5889" y="83402"/>
                  </a:lnTo>
                  <a:lnTo>
                    <a:pt x="8098" y="87012"/>
                  </a:lnTo>
                  <a:lnTo>
                    <a:pt x="10552" y="90622"/>
                  </a:lnTo>
                  <a:lnTo>
                    <a:pt x="13251" y="93983"/>
                  </a:lnTo>
                  <a:lnTo>
                    <a:pt x="16319" y="97344"/>
                  </a:lnTo>
                  <a:lnTo>
                    <a:pt x="20122" y="100580"/>
                  </a:lnTo>
                  <a:lnTo>
                    <a:pt x="24171" y="103692"/>
                  </a:lnTo>
                  <a:lnTo>
                    <a:pt x="28343" y="106307"/>
                  </a:lnTo>
                  <a:lnTo>
                    <a:pt x="32760" y="108547"/>
                  </a:lnTo>
                  <a:lnTo>
                    <a:pt x="37177" y="110414"/>
                  </a:lnTo>
                  <a:lnTo>
                    <a:pt x="41840" y="111784"/>
                  </a:lnTo>
                  <a:lnTo>
                    <a:pt x="46503" y="112904"/>
                  </a:lnTo>
                  <a:lnTo>
                    <a:pt x="51288" y="113402"/>
                  </a:lnTo>
                  <a:lnTo>
                    <a:pt x="57546" y="113651"/>
                  </a:lnTo>
                  <a:lnTo>
                    <a:pt x="63926" y="113278"/>
                  </a:lnTo>
                  <a:lnTo>
                    <a:pt x="70061" y="112033"/>
                  </a:lnTo>
                  <a:lnTo>
                    <a:pt x="76196" y="110165"/>
                  </a:lnTo>
                  <a:lnTo>
                    <a:pt x="82085" y="107676"/>
                  </a:lnTo>
                  <a:lnTo>
                    <a:pt x="87730" y="104439"/>
                  </a:lnTo>
                  <a:lnTo>
                    <a:pt x="93128" y="100456"/>
                  </a:lnTo>
                  <a:lnTo>
                    <a:pt x="98036" y="95850"/>
                  </a:lnTo>
                  <a:lnTo>
                    <a:pt x="101840" y="91493"/>
                  </a:lnTo>
                  <a:lnTo>
                    <a:pt x="105276" y="86639"/>
                  </a:lnTo>
                  <a:lnTo>
                    <a:pt x="107975" y="81535"/>
                  </a:lnTo>
                  <a:lnTo>
                    <a:pt x="110306" y="76307"/>
                  </a:lnTo>
                  <a:lnTo>
                    <a:pt x="112147" y="70829"/>
                  </a:lnTo>
                  <a:lnTo>
                    <a:pt x="113374" y="65477"/>
                  </a:lnTo>
                  <a:lnTo>
                    <a:pt x="114110" y="59751"/>
                  </a:lnTo>
                  <a:lnTo>
                    <a:pt x="114233" y="54149"/>
                  </a:lnTo>
                  <a:lnTo>
                    <a:pt x="113987" y="48423"/>
                  </a:lnTo>
                  <a:lnTo>
                    <a:pt x="113006" y="42946"/>
                  </a:lnTo>
                  <a:lnTo>
                    <a:pt x="111656" y="37468"/>
                  </a:lnTo>
                  <a:lnTo>
                    <a:pt x="109693" y="32240"/>
                  </a:lnTo>
                  <a:lnTo>
                    <a:pt x="107239" y="27012"/>
                  </a:lnTo>
                  <a:lnTo>
                    <a:pt x="104171" y="22033"/>
                  </a:lnTo>
                  <a:lnTo>
                    <a:pt x="100736" y="17302"/>
                  </a:lnTo>
                  <a:lnTo>
                    <a:pt x="96687" y="12946"/>
                  </a:lnTo>
                  <a:lnTo>
                    <a:pt x="92024" y="8838"/>
                  </a:lnTo>
                  <a:lnTo>
                    <a:pt x="87116" y="5352"/>
                  </a:lnTo>
                  <a:lnTo>
                    <a:pt x="81840" y="2365"/>
                  </a:lnTo>
                  <a:lnTo>
                    <a:pt x="76319" y="0"/>
                  </a:lnTo>
                  <a:close/>
                </a:path>
              </a:pathLst>
            </a:custGeom>
            <a:solidFill>
              <a:srgbClr val="1B7EA1"/>
            </a:solidFill>
            <a:ln>
              <a:noFill/>
            </a:ln>
          </p:spPr>
          <p:txBody>
            <a:bodyPr lIns="91425" tIns="45700" rIns="91425" bIns="45700" anchor="t" anchorCtr="0">
              <a:noAutofit/>
            </a:bodyPr>
            <a:lstStyle/>
            <a:p>
              <a:pPr marL="0" marR="0" lvl="0" indent="0" algn="l" rtl="0">
                <a:spcBef>
                  <a:spcPts val="0"/>
                </a:spcBef>
                <a:buNone/>
              </a:pPr>
              <a:endParaRPr sz="2400" b="0" i="0" u="none" strike="noStrike" cap="none" dirty="0">
                <a:solidFill>
                  <a:srgbClr val="000000"/>
                </a:solidFill>
                <a:latin typeface="Calibri"/>
                <a:ea typeface="Calibri"/>
                <a:cs typeface="Calibri"/>
                <a:sym typeface="Calibri"/>
              </a:endParaRPr>
            </a:p>
          </p:txBody>
        </p:sp>
        <p:sp>
          <p:nvSpPr>
            <p:cNvPr id="24" name="Shape 200"/>
            <p:cNvSpPr/>
            <p:nvPr/>
          </p:nvSpPr>
          <p:spPr>
            <a:xfrm>
              <a:off x="1873403" y="1773812"/>
              <a:ext cx="1317900" cy="1317900"/>
            </a:xfrm>
            <a:custGeom>
              <a:avLst/>
              <a:gdLst/>
              <a:ahLst/>
              <a:cxnLst/>
              <a:rect l="0" t="0" r="0" b="0"/>
              <a:pathLst>
                <a:path w="120000" h="120000" extrusionOk="0">
                  <a:moveTo>
                    <a:pt x="60339" y="4415"/>
                  </a:moveTo>
                  <a:lnTo>
                    <a:pt x="58754" y="4415"/>
                  </a:lnTo>
                  <a:lnTo>
                    <a:pt x="55358" y="4754"/>
                  </a:lnTo>
                  <a:lnTo>
                    <a:pt x="51962" y="5094"/>
                  </a:lnTo>
                  <a:lnTo>
                    <a:pt x="48679" y="5773"/>
                  </a:lnTo>
                  <a:lnTo>
                    <a:pt x="45169" y="6452"/>
                  </a:lnTo>
                  <a:lnTo>
                    <a:pt x="41773" y="7471"/>
                  </a:lnTo>
                  <a:lnTo>
                    <a:pt x="38377" y="8943"/>
                  </a:lnTo>
                  <a:lnTo>
                    <a:pt x="35094" y="10415"/>
                  </a:lnTo>
                  <a:lnTo>
                    <a:pt x="31924" y="12226"/>
                  </a:lnTo>
                  <a:lnTo>
                    <a:pt x="28754" y="14037"/>
                  </a:lnTo>
                  <a:lnTo>
                    <a:pt x="25698" y="16188"/>
                  </a:lnTo>
                  <a:lnTo>
                    <a:pt x="22981" y="18792"/>
                  </a:lnTo>
                  <a:lnTo>
                    <a:pt x="20150" y="21396"/>
                  </a:lnTo>
                  <a:lnTo>
                    <a:pt x="16415" y="25584"/>
                  </a:lnTo>
                  <a:lnTo>
                    <a:pt x="13245" y="30113"/>
                  </a:lnTo>
                  <a:lnTo>
                    <a:pt x="10415" y="34981"/>
                  </a:lnTo>
                  <a:lnTo>
                    <a:pt x="8264" y="39849"/>
                  </a:lnTo>
                  <a:lnTo>
                    <a:pt x="6452" y="45056"/>
                  </a:lnTo>
                  <a:lnTo>
                    <a:pt x="5320" y="50264"/>
                  </a:lnTo>
                  <a:lnTo>
                    <a:pt x="4754" y="55584"/>
                  </a:lnTo>
                  <a:lnTo>
                    <a:pt x="4415" y="60905"/>
                  </a:lnTo>
                  <a:lnTo>
                    <a:pt x="4867" y="66226"/>
                  </a:lnTo>
                  <a:lnTo>
                    <a:pt x="5773" y="71547"/>
                  </a:lnTo>
                  <a:lnTo>
                    <a:pt x="7018" y="76754"/>
                  </a:lnTo>
                  <a:lnTo>
                    <a:pt x="8943" y="81735"/>
                  </a:lnTo>
                  <a:lnTo>
                    <a:pt x="11320" y="86716"/>
                  </a:lnTo>
                  <a:lnTo>
                    <a:pt x="14037" y="91358"/>
                  </a:lnTo>
                  <a:lnTo>
                    <a:pt x="17547" y="95773"/>
                  </a:lnTo>
                  <a:lnTo>
                    <a:pt x="21396" y="99962"/>
                  </a:lnTo>
                  <a:lnTo>
                    <a:pt x="25132" y="103132"/>
                  </a:lnTo>
                  <a:lnTo>
                    <a:pt x="28867" y="106075"/>
                  </a:lnTo>
                  <a:lnTo>
                    <a:pt x="32943" y="108566"/>
                  </a:lnTo>
                  <a:lnTo>
                    <a:pt x="37132" y="110603"/>
                  </a:lnTo>
                  <a:lnTo>
                    <a:pt x="41433" y="112415"/>
                  </a:lnTo>
                  <a:lnTo>
                    <a:pt x="45849" y="113773"/>
                  </a:lnTo>
                  <a:lnTo>
                    <a:pt x="50377" y="114679"/>
                  </a:lnTo>
                  <a:lnTo>
                    <a:pt x="54905" y="115245"/>
                  </a:lnTo>
                  <a:lnTo>
                    <a:pt x="61018" y="115584"/>
                  </a:lnTo>
                  <a:lnTo>
                    <a:pt x="67132" y="115018"/>
                  </a:lnTo>
                  <a:lnTo>
                    <a:pt x="73018" y="114000"/>
                  </a:lnTo>
                  <a:lnTo>
                    <a:pt x="79018" y="112301"/>
                  </a:lnTo>
                  <a:lnTo>
                    <a:pt x="84566" y="109811"/>
                  </a:lnTo>
                  <a:lnTo>
                    <a:pt x="90000" y="106641"/>
                  </a:lnTo>
                  <a:lnTo>
                    <a:pt x="93396" y="104264"/>
                  </a:lnTo>
                  <a:lnTo>
                    <a:pt x="96679" y="101660"/>
                  </a:lnTo>
                  <a:lnTo>
                    <a:pt x="99849" y="98716"/>
                  </a:lnTo>
                  <a:lnTo>
                    <a:pt x="103698" y="94415"/>
                  </a:lnTo>
                  <a:lnTo>
                    <a:pt x="106867" y="89886"/>
                  </a:lnTo>
                  <a:lnTo>
                    <a:pt x="109584" y="85018"/>
                  </a:lnTo>
                  <a:lnTo>
                    <a:pt x="111735" y="80150"/>
                  </a:lnTo>
                  <a:lnTo>
                    <a:pt x="113547" y="74943"/>
                  </a:lnTo>
                  <a:lnTo>
                    <a:pt x="114679" y="69735"/>
                  </a:lnTo>
                  <a:lnTo>
                    <a:pt x="115245" y="64415"/>
                  </a:lnTo>
                  <a:lnTo>
                    <a:pt x="115584" y="59094"/>
                  </a:lnTo>
                  <a:lnTo>
                    <a:pt x="115132" y="53773"/>
                  </a:lnTo>
                  <a:lnTo>
                    <a:pt x="114339" y="48452"/>
                  </a:lnTo>
                  <a:lnTo>
                    <a:pt x="112981" y="43358"/>
                  </a:lnTo>
                  <a:lnTo>
                    <a:pt x="111169" y="38264"/>
                  </a:lnTo>
                  <a:lnTo>
                    <a:pt x="108679" y="33396"/>
                  </a:lnTo>
                  <a:lnTo>
                    <a:pt x="105962" y="28754"/>
                  </a:lnTo>
                  <a:lnTo>
                    <a:pt x="102566" y="24339"/>
                  </a:lnTo>
                  <a:lnTo>
                    <a:pt x="98716" y="20150"/>
                  </a:lnTo>
                  <a:lnTo>
                    <a:pt x="95094" y="16867"/>
                  </a:lnTo>
                  <a:lnTo>
                    <a:pt x="91132" y="13924"/>
                  </a:lnTo>
                  <a:lnTo>
                    <a:pt x="87056" y="11547"/>
                  </a:lnTo>
                  <a:lnTo>
                    <a:pt x="82867" y="9396"/>
                  </a:lnTo>
                  <a:lnTo>
                    <a:pt x="78566" y="7584"/>
                  </a:lnTo>
                  <a:lnTo>
                    <a:pt x="74150" y="6226"/>
                  </a:lnTo>
                  <a:lnTo>
                    <a:pt x="69622" y="5320"/>
                  </a:lnTo>
                  <a:lnTo>
                    <a:pt x="65094" y="4754"/>
                  </a:lnTo>
                  <a:lnTo>
                    <a:pt x="63509" y="4641"/>
                  </a:lnTo>
                  <a:lnTo>
                    <a:pt x="61924" y="4415"/>
                  </a:lnTo>
                  <a:lnTo>
                    <a:pt x="60339" y="4415"/>
                  </a:lnTo>
                  <a:close/>
                  <a:moveTo>
                    <a:pt x="60113" y="0"/>
                  </a:moveTo>
                  <a:lnTo>
                    <a:pt x="61924" y="0"/>
                  </a:lnTo>
                  <a:lnTo>
                    <a:pt x="63735" y="226"/>
                  </a:lnTo>
                  <a:lnTo>
                    <a:pt x="65433" y="339"/>
                  </a:lnTo>
                  <a:lnTo>
                    <a:pt x="70415" y="905"/>
                  </a:lnTo>
                  <a:lnTo>
                    <a:pt x="75283" y="2037"/>
                  </a:lnTo>
                  <a:lnTo>
                    <a:pt x="80150" y="3509"/>
                  </a:lnTo>
                  <a:lnTo>
                    <a:pt x="84792" y="5320"/>
                  </a:lnTo>
                  <a:lnTo>
                    <a:pt x="89207" y="7584"/>
                  </a:lnTo>
                  <a:lnTo>
                    <a:pt x="93622" y="10301"/>
                  </a:lnTo>
                  <a:lnTo>
                    <a:pt x="97811" y="13471"/>
                  </a:lnTo>
                  <a:lnTo>
                    <a:pt x="101773" y="16981"/>
                  </a:lnTo>
                  <a:lnTo>
                    <a:pt x="105962" y="21396"/>
                  </a:lnTo>
                  <a:lnTo>
                    <a:pt x="109584" y="26264"/>
                  </a:lnTo>
                  <a:lnTo>
                    <a:pt x="112641" y="31245"/>
                  </a:lnTo>
                  <a:lnTo>
                    <a:pt x="115132" y="36566"/>
                  </a:lnTo>
                  <a:lnTo>
                    <a:pt x="117169" y="42000"/>
                  </a:lnTo>
                  <a:lnTo>
                    <a:pt x="118641" y="47660"/>
                  </a:lnTo>
                  <a:lnTo>
                    <a:pt x="119547" y="53320"/>
                  </a:lnTo>
                  <a:lnTo>
                    <a:pt x="120000" y="58981"/>
                  </a:lnTo>
                  <a:lnTo>
                    <a:pt x="119773" y="64867"/>
                  </a:lnTo>
                  <a:lnTo>
                    <a:pt x="118981" y="70528"/>
                  </a:lnTo>
                  <a:lnTo>
                    <a:pt x="117735" y="76188"/>
                  </a:lnTo>
                  <a:lnTo>
                    <a:pt x="115924" y="81622"/>
                  </a:lnTo>
                  <a:lnTo>
                    <a:pt x="113547" y="87056"/>
                  </a:lnTo>
                  <a:lnTo>
                    <a:pt x="110603" y="92264"/>
                  </a:lnTo>
                  <a:lnTo>
                    <a:pt x="107094" y="97132"/>
                  </a:lnTo>
                  <a:lnTo>
                    <a:pt x="103018" y="101773"/>
                  </a:lnTo>
                  <a:lnTo>
                    <a:pt x="99735" y="104943"/>
                  </a:lnTo>
                  <a:lnTo>
                    <a:pt x="96226" y="107886"/>
                  </a:lnTo>
                  <a:lnTo>
                    <a:pt x="92377" y="110490"/>
                  </a:lnTo>
                  <a:lnTo>
                    <a:pt x="88641" y="112754"/>
                  </a:lnTo>
                  <a:lnTo>
                    <a:pt x="84566" y="114792"/>
                  </a:lnTo>
                  <a:lnTo>
                    <a:pt x="80490" y="116490"/>
                  </a:lnTo>
                  <a:lnTo>
                    <a:pt x="74150" y="118301"/>
                  </a:lnTo>
                  <a:lnTo>
                    <a:pt x="67698" y="119433"/>
                  </a:lnTo>
                  <a:lnTo>
                    <a:pt x="61132" y="120000"/>
                  </a:lnTo>
                  <a:lnTo>
                    <a:pt x="54566" y="119773"/>
                  </a:lnTo>
                  <a:lnTo>
                    <a:pt x="49584" y="119094"/>
                  </a:lnTo>
                  <a:lnTo>
                    <a:pt x="44830" y="118075"/>
                  </a:lnTo>
                  <a:lnTo>
                    <a:pt x="40075" y="116603"/>
                  </a:lnTo>
                  <a:lnTo>
                    <a:pt x="35320" y="114679"/>
                  </a:lnTo>
                  <a:lnTo>
                    <a:pt x="30792" y="112415"/>
                  </a:lnTo>
                  <a:lnTo>
                    <a:pt x="26377" y="109698"/>
                  </a:lnTo>
                  <a:lnTo>
                    <a:pt x="22188" y="106641"/>
                  </a:lnTo>
                  <a:lnTo>
                    <a:pt x="18226" y="103132"/>
                  </a:lnTo>
                  <a:lnTo>
                    <a:pt x="14037" y="98603"/>
                  </a:lnTo>
                  <a:lnTo>
                    <a:pt x="10415" y="93849"/>
                  </a:lnTo>
                  <a:lnTo>
                    <a:pt x="7358" y="88754"/>
                  </a:lnTo>
                  <a:lnTo>
                    <a:pt x="4867" y="83547"/>
                  </a:lnTo>
                  <a:lnTo>
                    <a:pt x="2830" y="78000"/>
                  </a:lnTo>
                  <a:lnTo>
                    <a:pt x="1358" y="72452"/>
                  </a:lnTo>
                  <a:lnTo>
                    <a:pt x="452" y="66679"/>
                  </a:lnTo>
                  <a:lnTo>
                    <a:pt x="0" y="61018"/>
                  </a:lnTo>
                  <a:lnTo>
                    <a:pt x="339" y="55245"/>
                  </a:lnTo>
                  <a:lnTo>
                    <a:pt x="1018" y="49471"/>
                  </a:lnTo>
                  <a:lnTo>
                    <a:pt x="2264" y="43811"/>
                  </a:lnTo>
                  <a:lnTo>
                    <a:pt x="4075" y="38377"/>
                  </a:lnTo>
                  <a:lnTo>
                    <a:pt x="6452" y="32943"/>
                  </a:lnTo>
                  <a:lnTo>
                    <a:pt x="9396" y="27735"/>
                  </a:lnTo>
                  <a:lnTo>
                    <a:pt x="12905" y="22981"/>
                  </a:lnTo>
                  <a:lnTo>
                    <a:pt x="16981" y="18226"/>
                  </a:lnTo>
                  <a:lnTo>
                    <a:pt x="20037" y="15396"/>
                  </a:lnTo>
                  <a:lnTo>
                    <a:pt x="23207" y="12679"/>
                  </a:lnTo>
                  <a:lnTo>
                    <a:pt x="26490" y="10301"/>
                  </a:lnTo>
                  <a:lnTo>
                    <a:pt x="30000" y="8150"/>
                  </a:lnTo>
                  <a:lnTo>
                    <a:pt x="33622" y="6226"/>
                  </a:lnTo>
                  <a:lnTo>
                    <a:pt x="37132" y="4641"/>
                  </a:lnTo>
                  <a:lnTo>
                    <a:pt x="40867" y="3169"/>
                  </a:lnTo>
                  <a:lnTo>
                    <a:pt x="44716" y="2037"/>
                  </a:lnTo>
                  <a:lnTo>
                    <a:pt x="48000" y="1358"/>
                  </a:lnTo>
                  <a:lnTo>
                    <a:pt x="51396" y="679"/>
                  </a:lnTo>
                  <a:lnTo>
                    <a:pt x="54792" y="339"/>
                  </a:lnTo>
                  <a:lnTo>
                    <a:pt x="58188" y="0"/>
                  </a:lnTo>
                  <a:lnTo>
                    <a:pt x="60113" y="0"/>
                  </a:lnTo>
                  <a:close/>
                </a:path>
              </a:pathLst>
            </a:custGeom>
            <a:solidFill>
              <a:srgbClr val="7ACBE8"/>
            </a:solidFill>
            <a:ln>
              <a:noFill/>
            </a:ln>
          </p:spPr>
          <p:txBody>
            <a:bodyPr lIns="91425" tIns="45700" rIns="91425" bIns="45700" anchor="t" anchorCtr="0">
              <a:noAutofit/>
            </a:bodyPr>
            <a:lstStyle/>
            <a:p>
              <a:pPr marL="0" marR="0" lvl="0" indent="0" algn="l" rtl="0">
                <a:spcBef>
                  <a:spcPts val="0"/>
                </a:spcBef>
                <a:buNone/>
              </a:pPr>
              <a:endParaRPr sz="2400" b="0" i="0" u="none" strike="noStrike" cap="none" dirty="0">
                <a:solidFill>
                  <a:srgbClr val="000000"/>
                </a:solidFill>
                <a:latin typeface="Calibri"/>
                <a:ea typeface="Calibri"/>
                <a:cs typeface="Calibri"/>
                <a:sym typeface="Calibri"/>
              </a:endParaRPr>
            </a:p>
          </p:txBody>
        </p:sp>
        <p:sp>
          <p:nvSpPr>
            <p:cNvPr id="25" name="Shape 215"/>
            <p:cNvSpPr txBox="1"/>
            <p:nvPr/>
          </p:nvSpPr>
          <p:spPr>
            <a:xfrm>
              <a:off x="1984766" y="2485819"/>
              <a:ext cx="1026000" cy="2655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0" i="0" u="none" strike="noStrike" cap="none" dirty="0">
                  <a:solidFill>
                    <a:srgbClr val="7F7F7F"/>
                  </a:solidFill>
                  <a:latin typeface="Montserrat"/>
                  <a:ea typeface="Montserrat"/>
                  <a:cs typeface="Montserrat"/>
                  <a:sym typeface="Montserrat"/>
                </a:rPr>
                <a:t>BIG DATA PROJECT</a:t>
              </a:r>
              <a:endParaRPr lang="en" sz="1000" b="0" i="0" u="none" strike="noStrike" cap="none" dirty="0">
                <a:solidFill>
                  <a:srgbClr val="7F7F7F"/>
                </a:solidFill>
                <a:latin typeface="Montserrat"/>
                <a:ea typeface="Montserrat"/>
                <a:cs typeface="Montserrat"/>
                <a:sym typeface="Montserrat"/>
              </a:endParaRPr>
            </a:p>
          </p:txBody>
        </p:sp>
        <p:grpSp>
          <p:nvGrpSpPr>
            <p:cNvPr id="26" name="Shape 248"/>
            <p:cNvGrpSpPr/>
            <p:nvPr/>
          </p:nvGrpSpPr>
          <p:grpSpPr>
            <a:xfrm>
              <a:off x="2323990" y="2053736"/>
              <a:ext cx="371564" cy="371543"/>
              <a:chOff x="576250" y="4319400"/>
              <a:chExt cx="442075" cy="442050"/>
            </a:xfrm>
          </p:grpSpPr>
          <p:sp>
            <p:nvSpPr>
              <p:cNvPr id="27" name="Shape 249"/>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03A9F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28" name="Shape 250"/>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03A9F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29" name="Shape 251"/>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03A9F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30" name="Shape 252"/>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03A9F4"/>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grpSp>
      </p:grpSp>
      <p:pic>
        <p:nvPicPr>
          <p:cNvPr id="47" name="Picture 2" descr="Картинки по запросу airPa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6852" y="1945499"/>
            <a:ext cx="1740848" cy="61473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Paste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1881" y="5583847"/>
            <a:ext cx="2544167" cy="376025"/>
          </a:xfrm>
          <a:prstGeom prst="rect">
            <a:avLst/>
          </a:prstGeom>
          <a:noFill/>
          <a:extLst>
            <a:ext uri="{909E8E84-426E-40DD-AFC4-6F175D3DCCD1}">
              <a14:hiddenFill xmlns:a14="http://schemas.microsoft.com/office/drawing/2010/main">
                <a:solidFill>
                  <a:srgbClr val="FFFFFF"/>
                </a:solidFill>
              </a14:hiddenFill>
            </a:ext>
          </a:extLst>
        </p:spPr>
      </p:pic>
      <p:sp>
        <p:nvSpPr>
          <p:cNvPr id="49" name="Стрелка: изогнутая влево 4"/>
          <p:cNvSpPr/>
          <p:nvPr/>
        </p:nvSpPr>
        <p:spPr>
          <a:xfrm rot="10384123">
            <a:off x="3470290" y="3870450"/>
            <a:ext cx="763025" cy="1587378"/>
          </a:xfrm>
          <a:prstGeom prst="curvedLeftArrow">
            <a:avLst/>
          </a:prstGeom>
          <a:solidFill>
            <a:srgbClr val="673AB7"/>
          </a:solidFill>
          <a:ln>
            <a:solidFill>
              <a:srgbClr val="673A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50" name="Стрелка: изогнутая влево 2"/>
          <p:cNvSpPr/>
          <p:nvPr/>
        </p:nvSpPr>
        <p:spPr>
          <a:xfrm rot="3414596">
            <a:off x="9179762" y="2697433"/>
            <a:ext cx="759461" cy="1252719"/>
          </a:xfrm>
          <a:prstGeom prst="curvedLeftArrow">
            <a:avLst/>
          </a:prstGeom>
          <a:solidFill>
            <a:srgbClr val="673AB7"/>
          </a:solidFill>
          <a:ln>
            <a:solidFill>
              <a:srgbClr val="673A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51" name="ZoneTexte 50"/>
          <p:cNvSpPr txBox="1"/>
          <p:nvPr/>
        </p:nvSpPr>
        <p:spPr>
          <a:xfrm>
            <a:off x="7728438" y="5771859"/>
            <a:ext cx="3235570" cy="261610"/>
          </a:xfrm>
          <a:prstGeom prst="rect">
            <a:avLst/>
          </a:prstGeom>
          <a:noFill/>
        </p:spPr>
        <p:txBody>
          <a:bodyPr wrap="square" rtlCol="0">
            <a:spAutoFit/>
          </a:bodyPr>
          <a:lstStyle/>
          <a:p>
            <a:r>
              <a:rPr lang="fr-FR" sz="1100" dirty="0">
                <a:solidFill>
                  <a:schemeClr val="tx1">
                    <a:lumMod val="50000"/>
                    <a:lumOff val="50000"/>
                  </a:schemeClr>
                </a:solidFill>
              </a:rPr>
              <a:t>(1) </a:t>
            </a:r>
            <a:r>
              <a:rPr lang="fr-FR" sz="1100" dirty="0" err="1">
                <a:solidFill>
                  <a:schemeClr val="tx1">
                    <a:lumMod val="50000"/>
                    <a:lumOff val="50000"/>
                  </a:schemeClr>
                </a:solidFill>
              </a:rPr>
              <a:t>Presentation-BigDataSante</a:t>
            </a:r>
            <a:endParaRPr lang="fr-FR" sz="1100" dirty="0">
              <a:solidFill>
                <a:schemeClr val="tx1">
                  <a:lumMod val="50000"/>
                  <a:lumOff val="50000"/>
                </a:schemeClr>
              </a:solidFill>
            </a:endParaRPr>
          </a:p>
        </p:txBody>
      </p:sp>
      <p:sp>
        <p:nvSpPr>
          <p:cNvPr id="3" name="Espace réservé du numéro de diapositive 2"/>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736781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720826"/>
            <a:ext cx="8911687" cy="1280890"/>
          </a:xfrm>
        </p:spPr>
        <p:txBody>
          <a:bodyPr/>
          <a:lstStyle/>
          <a:p>
            <a:r>
              <a:rPr lang="fr-FR" dirty="0"/>
              <a:t>Références </a:t>
            </a:r>
          </a:p>
        </p:txBody>
      </p:sp>
      <p:sp>
        <p:nvSpPr>
          <p:cNvPr id="3" name="Espace réservé du contenu 2"/>
          <p:cNvSpPr>
            <a:spLocks noGrp="1"/>
          </p:cNvSpPr>
          <p:nvPr>
            <p:ph idx="1"/>
          </p:nvPr>
        </p:nvSpPr>
        <p:spPr/>
        <p:txBody>
          <a:bodyPr/>
          <a:lstStyle/>
          <a:p>
            <a:pPr marL="0" indent="0">
              <a:buNone/>
            </a:pPr>
            <a:r>
              <a:rPr lang="fr-FR" dirty="0">
                <a:solidFill>
                  <a:schemeClr val="tx1"/>
                </a:solidFill>
              </a:rPr>
              <a:t>(1) </a:t>
            </a:r>
            <a:r>
              <a:rPr lang="fr-FR" dirty="0" err="1">
                <a:solidFill>
                  <a:schemeClr val="tx1"/>
                </a:solidFill>
              </a:rPr>
              <a:t>Presentation-BigDataSante</a:t>
            </a:r>
            <a:endParaRPr lang="fr-FR" dirty="0">
              <a:solidFill>
                <a:schemeClr val="tx1"/>
              </a:solidFill>
            </a:endParaRPr>
          </a:p>
          <a:p>
            <a:pPr marL="0" indent="0">
              <a:buNone/>
            </a:pPr>
            <a:r>
              <a:rPr lang="fr-FR" dirty="0">
                <a:solidFill>
                  <a:schemeClr val="tx1"/>
                </a:solidFill>
              </a:rPr>
              <a:t>(2) Présentation ENIC Miranda Serge</a:t>
            </a:r>
          </a:p>
          <a:p>
            <a:endParaRPr lang="fr-FR" dirty="0"/>
          </a:p>
        </p:txBody>
      </p:sp>
      <p:sp>
        <p:nvSpPr>
          <p:cNvPr id="4" name="Espace réservé du numéro de diapositive 3"/>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1144701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589212" y="782515"/>
            <a:ext cx="8915400" cy="5128707"/>
          </a:xfr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a:normAutofit/>
          </a:bodyPr>
          <a:lstStyle/>
          <a:p>
            <a:pPr marL="0" indent="0">
              <a:buNone/>
            </a:pPr>
            <a:endParaRPr lang="fr-FR" dirty="0"/>
          </a:p>
          <a:p>
            <a:pPr marL="0" indent="0">
              <a:buNone/>
            </a:pPr>
            <a:endParaRPr lang="fr-FR" dirty="0"/>
          </a:p>
          <a:p>
            <a:pPr marL="0" indent="0">
              <a:buNone/>
            </a:pPr>
            <a:endParaRPr lang="fr-FR" dirty="0"/>
          </a:p>
          <a:p>
            <a:pPr marL="0" indent="0" algn="ctr">
              <a:buNone/>
            </a:pPr>
            <a:r>
              <a:rPr lang="fr-FR" sz="3600" b="1" dirty="0">
                <a:solidFill>
                  <a:schemeClr val="tx2">
                    <a:lumMod val="40000"/>
                    <a:lumOff val="60000"/>
                  </a:schemeClr>
                </a:solidFill>
              </a:rPr>
              <a:t>Merci</a:t>
            </a:r>
            <a:r>
              <a:rPr lang="fr-FR" sz="3600" b="1" dirty="0">
                <a:solidFill>
                  <a:srgbClr val="0070C0"/>
                </a:solidFill>
              </a:rPr>
              <a:t> </a:t>
            </a:r>
          </a:p>
          <a:p>
            <a:pPr marL="0" indent="0" algn="ctr">
              <a:buNone/>
            </a:pPr>
            <a:endParaRPr lang="fr-FR" sz="3600" dirty="0"/>
          </a:p>
          <a:p>
            <a:pPr marL="0" indent="0" algn="ctr">
              <a:buNone/>
            </a:pPr>
            <a:r>
              <a:rPr lang="fr-FR" sz="3600" i="1" dirty="0">
                <a:solidFill>
                  <a:schemeClr val="bg2">
                    <a:lumMod val="50000"/>
                  </a:schemeClr>
                </a:solidFill>
              </a:rPr>
              <a:t>Des questions ? </a:t>
            </a:r>
          </a:p>
          <a:p>
            <a:pPr marL="0" indent="0">
              <a:buNone/>
            </a:pPr>
            <a:endParaRPr lang="fr-FR" dirty="0"/>
          </a:p>
          <a:p>
            <a:pPr marL="0" indent="0">
              <a:buNone/>
            </a:pPr>
            <a:endParaRPr lang="fr-FR" dirty="0"/>
          </a:p>
          <a:p>
            <a:pPr marL="0" indent="0">
              <a:buNone/>
            </a:pPr>
            <a:r>
              <a:rPr lang="fr-FR" dirty="0"/>
              <a:t>Email : </a:t>
            </a:r>
            <a:r>
              <a:rPr lang="fr-FR" dirty="0">
                <a:hlinkClick r:id="rId2"/>
              </a:rPr>
              <a:t>alison.temin@yahoo.fr</a:t>
            </a:r>
            <a:endParaRPr lang="fr-FR" dirty="0"/>
          </a:p>
          <a:p>
            <a:pPr marL="0" indent="0">
              <a:buNone/>
            </a:pPr>
            <a:endParaRPr lang="fr-FR" dirty="0"/>
          </a:p>
        </p:txBody>
      </p:sp>
      <p:grpSp>
        <p:nvGrpSpPr>
          <p:cNvPr id="4" name="Shape 394"/>
          <p:cNvGrpSpPr/>
          <p:nvPr/>
        </p:nvGrpSpPr>
        <p:grpSpPr>
          <a:xfrm>
            <a:off x="3649630" y="1885952"/>
            <a:ext cx="1098216" cy="1129809"/>
            <a:chOff x="1278900" y="2333250"/>
            <a:chExt cx="381175" cy="381175"/>
          </a:xfrm>
        </p:grpSpPr>
        <p:sp>
          <p:nvSpPr>
            <p:cNvPr id="5" name="Shape 395"/>
            <p:cNvSpPr/>
            <p:nvPr/>
          </p:nvSpPr>
          <p:spPr>
            <a:xfrm>
              <a:off x="1278900" y="2333250"/>
              <a:ext cx="381175" cy="381175"/>
            </a:xfrm>
            <a:custGeom>
              <a:avLst/>
              <a:gdLst/>
              <a:ahLst/>
              <a:cxnLst/>
              <a:rect l="0" t="0" r="0" b="0"/>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B7B7B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6" name="Shape 396"/>
            <p:cNvSpPr/>
            <p:nvPr/>
          </p:nvSpPr>
          <p:spPr>
            <a:xfrm>
              <a:off x="1525475"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B7B7B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7" name="Shape 397"/>
            <p:cNvSpPr/>
            <p:nvPr/>
          </p:nvSpPr>
          <p:spPr>
            <a:xfrm>
              <a:off x="1369600"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B7B7B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8" name="Shape 398"/>
            <p:cNvSpPr/>
            <p:nvPr/>
          </p:nvSpPr>
          <p:spPr>
            <a:xfrm>
              <a:off x="1369600" y="2604200"/>
              <a:ext cx="199750" cy="40825"/>
            </a:xfrm>
            <a:custGeom>
              <a:avLst/>
              <a:gdLst/>
              <a:ahLst/>
              <a:cxnLst/>
              <a:rect l="0" t="0" r="0" b="0"/>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B7B7B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grpSp>
      <p:sp>
        <p:nvSpPr>
          <p:cNvPr id="2" name="Espace réservé du numéro de diapositive 1"/>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3662890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Les objectifs du projet et de sa continuité</a:t>
            </a:r>
          </a:p>
        </p:txBody>
      </p:sp>
      <p:graphicFrame>
        <p:nvGraphicFramePr>
          <p:cNvPr id="4" name="Схема 5"/>
          <p:cNvGraphicFramePr>
            <a:graphicFrameLocks noGrp="1"/>
          </p:cNvGraphicFramePr>
          <p:nvPr>
            <p:ph idx="1"/>
            <p:extLst>
              <p:ext uri="{D42A27DB-BD31-4B8C-83A1-F6EECF244321}">
                <p14:modId xmlns:p14="http://schemas.microsoft.com/office/powerpoint/2010/main" val="1584616088"/>
              </p:ext>
            </p:extLst>
          </p:nvPr>
        </p:nvGraphicFramePr>
        <p:xfrm>
          <a:off x="1375874" y="1799492"/>
          <a:ext cx="8915400" cy="3778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hape 111"/>
          <p:cNvSpPr txBox="1">
            <a:spLocks/>
          </p:cNvSpPr>
          <p:nvPr/>
        </p:nvSpPr>
        <p:spPr>
          <a:xfrm>
            <a:off x="7241760" y="4715506"/>
            <a:ext cx="3851616" cy="1850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25" tIns="91425" rIns="91425" bIns="91425" rtlCol="0" anchor="t" anchorCtr="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lt1"/>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lt1"/>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lt1"/>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lt1"/>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lt1"/>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lt1"/>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lt1"/>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lt1"/>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lt1"/>
                </a:solidFill>
                <a:latin typeface="+mn-lt"/>
                <a:ea typeface="+mn-ea"/>
                <a:cs typeface="+mn-cs"/>
              </a:defRPr>
            </a:lvl9pPr>
          </a:lstStyle>
          <a:p>
            <a:pPr marL="228600">
              <a:buNone/>
            </a:pPr>
            <a:r>
              <a:rPr lang="fr-FR" b="1" dirty="0">
                <a:solidFill>
                  <a:schemeClr val="bg1">
                    <a:lumMod val="95000"/>
                  </a:schemeClr>
                </a:solidFill>
              </a:rPr>
              <a:t>La pollution atmosphérique affecte-t-elle, ou non, l’augmentation du nombre de patients atteints de dyspnée à Nice?</a:t>
            </a:r>
            <a:endParaRPr lang="en" b="1" dirty="0">
              <a:solidFill>
                <a:schemeClr val="bg1">
                  <a:lumMod val="95000"/>
                </a:schemeClr>
              </a:solidFill>
            </a:endParaRPr>
          </a:p>
        </p:txBody>
      </p:sp>
      <p:sp>
        <p:nvSpPr>
          <p:cNvPr id="7" name="Стрелка: влево 24"/>
          <p:cNvSpPr/>
          <p:nvPr/>
        </p:nvSpPr>
        <p:spPr>
          <a:xfrm rot="12550448">
            <a:off x="6324596" y="5188669"/>
            <a:ext cx="896774" cy="317033"/>
          </a:xfrm>
          <a:prstGeom prst="leftArrow">
            <a:avLst>
              <a:gd name="adj1" fmla="val 60000"/>
              <a:gd name="adj2" fmla="val 50000"/>
            </a:avLst>
          </a:prstGeom>
          <a:solidFill>
            <a:schemeClr val="accent6">
              <a:lumMod val="60000"/>
              <a:lumOff val="40000"/>
            </a:schemeClr>
          </a:solidFill>
        </p:spPr>
        <p:style>
          <a:lnRef idx="0">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hueOff val="0"/>
              <a:satOff val="0"/>
              <a:lumOff val="0"/>
              <a:alphaOff val="0"/>
            </a:schemeClr>
          </a:fontRef>
        </p:style>
        <p:txBody>
          <a:bodyPr/>
          <a:lstStyle/>
          <a:p>
            <a:endParaRPr lang="fr-FR" dirty="0"/>
          </a:p>
        </p:txBody>
      </p:sp>
      <p:sp>
        <p:nvSpPr>
          <p:cNvPr id="10" name="ZoneTexte 9"/>
          <p:cNvSpPr txBox="1"/>
          <p:nvPr/>
        </p:nvSpPr>
        <p:spPr>
          <a:xfrm>
            <a:off x="1477107" y="6237851"/>
            <a:ext cx="3235570" cy="261610"/>
          </a:xfrm>
          <a:prstGeom prst="rect">
            <a:avLst/>
          </a:prstGeom>
          <a:noFill/>
        </p:spPr>
        <p:txBody>
          <a:bodyPr wrap="square" rtlCol="0">
            <a:spAutoFit/>
          </a:bodyPr>
          <a:lstStyle/>
          <a:p>
            <a:r>
              <a:rPr lang="fr-FR" sz="1100" dirty="0">
                <a:solidFill>
                  <a:schemeClr val="tx1">
                    <a:lumMod val="50000"/>
                    <a:lumOff val="50000"/>
                  </a:schemeClr>
                </a:solidFill>
              </a:rPr>
              <a:t>(1) </a:t>
            </a:r>
            <a:r>
              <a:rPr lang="fr-FR" sz="1100" dirty="0" err="1">
                <a:solidFill>
                  <a:schemeClr val="tx1">
                    <a:lumMod val="50000"/>
                    <a:lumOff val="50000"/>
                  </a:schemeClr>
                </a:solidFill>
              </a:rPr>
              <a:t>Presentation-BigDataSante</a:t>
            </a:r>
            <a:endParaRPr lang="fr-FR" sz="1100" dirty="0">
              <a:solidFill>
                <a:schemeClr val="tx1">
                  <a:lumMod val="50000"/>
                  <a:lumOff val="50000"/>
                </a:schemeClr>
              </a:solidFill>
            </a:endParaRPr>
          </a:p>
        </p:txBody>
      </p:sp>
      <p:sp>
        <p:nvSpPr>
          <p:cNvPr id="11" name="Ellipse 10"/>
          <p:cNvSpPr/>
          <p:nvPr/>
        </p:nvSpPr>
        <p:spPr>
          <a:xfrm>
            <a:off x="7048768" y="1652954"/>
            <a:ext cx="2323832" cy="20356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476355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92925" y="624110"/>
            <a:ext cx="8911687" cy="2119090"/>
          </a:xfrm>
        </p:spPr>
        <p:txBody>
          <a:bodyPr>
            <a:normAutofit/>
          </a:bodyPr>
          <a:lstStyle/>
          <a:p>
            <a:pPr algn="ctr"/>
            <a:r>
              <a:rPr lang="fr-FR" dirty="0"/>
              <a:t>Présentation du partenaire : IMREDD</a:t>
            </a:r>
            <a:br>
              <a:rPr lang="fr-FR" sz="2800" dirty="0"/>
            </a:br>
            <a:r>
              <a:rPr lang="fr-FR" sz="2400" dirty="0"/>
              <a:t>Institut Méditerranéen du Risque, de l'Environnement et du Développement Durable</a:t>
            </a:r>
            <a:br>
              <a:rPr lang="fr-FR" sz="2800" dirty="0"/>
            </a:br>
            <a:endParaRPr lang="fr-FR" sz="2800" dirty="0"/>
          </a:p>
        </p:txBody>
      </p:sp>
      <p:grpSp>
        <p:nvGrpSpPr>
          <p:cNvPr id="4" name="Groupe 3"/>
          <p:cNvGrpSpPr/>
          <p:nvPr/>
        </p:nvGrpSpPr>
        <p:grpSpPr>
          <a:xfrm>
            <a:off x="3848795" y="2791351"/>
            <a:ext cx="5435600" cy="986383"/>
            <a:chOff x="0" y="19980"/>
            <a:chExt cx="5435600" cy="986383"/>
          </a:xfrm>
        </p:grpSpPr>
        <p:sp>
          <p:nvSpPr>
            <p:cNvPr id="5" name="Rectangle : coins arrondis 4"/>
            <p:cNvSpPr/>
            <p:nvPr/>
          </p:nvSpPr>
          <p:spPr>
            <a:xfrm>
              <a:off x="0" y="19980"/>
              <a:ext cx="5435600" cy="986383"/>
            </a:xfrm>
            <a:prstGeom prst="roundRect">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6" name="Rectangle : coins arrondis 4"/>
            <p:cNvSpPr txBox="1"/>
            <p:nvPr/>
          </p:nvSpPr>
          <p:spPr>
            <a:xfrm>
              <a:off x="48151" y="68131"/>
              <a:ext cx="5339298" cy="890081"/>
            </a:xfrm>
            <a:prstGeom prst="rect">
              <a:avLst/>
            </a:prstGeom>
            <a:solidFill>
              <a:schemeClr val="bg2">
                <a:lumMod val="90000"/>
              </a:schemeClr>
            </a:solid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lvl="0" defTabSz="622300">
                <a:lnSpc>
                  <a:spcPct val="90000"/>
                </a:lnSpc>
                <a:spcBef>
                  <a:spcPct val="0"/>
                </a:spcBef>
                <a:spcAft>
                  <a:spcPct val="35000"/>
                </a:spcAft>
              </a:pPr>
              <a:r>
                <a:rPr lang="fr-FR" sz="1400" dirty="0">
                  <a:solidFill>
                    <a:schemeClr val="tx1"/>
                  </a:solidFill>
                  <a:latin typeface="Calibri Light" panose="020F0302020204030204" pitchFamily="34" charset="0"/>
                  <a:ea typeface="Calibri" panose="020F0502020204030204" pitchFamily="34" charset="0"/>
                  <a:cs typeface="Times New Roman" panose="02020603050405020304" pitchFamily="18" charset="0"/>
                </a:rPr>
                <a:t>Mener et promouvoir les activités scientifiques et technologiques de recherche et de formation scientifiques et technologiques, économiques, sociales et humaines du développement durable;</a:t>
              </a:r>
              <a:endParaRPr lang="ru-RU" sz="1400" kern="1200" dirty="0">
                <a:solidFill>
                  <a:schemeClr val="tx1"/>
                </a:solidFill>
                <a:latin typeface="Calibri Light" panose="020F0302020204030204" pitchFamily="34" charset="0"/>
                <a:ea typeface="Calibri" panose="020F0502020204030204" pitchFamily="34" charset="0"/>
                <a:cs typeface="Times New Roman" panose="02020603050405020304" pitchFamily="18" charset="0"/>
              </a:endParaRPr>
            </a:p>
          </p:txBody>
        </p:sp>
      </p:grpSp>
      <p:grpSp>
        <p:nvGrpSpPr>
          <p:cNvPr id="7" name="Groupe 6"/>
          <p:cNvGrpSpPr/>
          <p:nvPr/>
        </p:nvGrpSpPr>
        <p:grpSpPr>
          <a:xfrm>
            <a:off x="3848795" y="5022041"/>
            <a:ext cx="5435600" cy="986384"/>
            <a:chOff x="0" y="19980"/>
            <a:chExt cx="5435600" cy="986383"/>
          </a:xfrm>
        </p:grpSpPr>
        <p:sp>
          <p:nvSpPr>
            <p:cNvPr id="8" name="Rectangle : coins arrondis 7"/>
            <p:cNvSpPr/>
            <p:nvPr/>
          </p:nvSpPr>
          <p:spPr>
            <a:xfrm>
              <a:off x="0" y="19980"/>
              <a:ext cx="5435600" cy="986383"/>
            </a:xfrm>
            <a:prstGeom prst="roundRect">
              <a:avLst/>
            </a:prstGeom>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9" name="Rectangle : coins arrondis 4"/>
            <p:cNvSpPr txBox="1"/>
            <p:nvPr/>
          </p:nvSpPr>
          <p:spPr>
            <a:xfrm>
              <a:off x="48151" y="68131"/>
              <a:ext cx="5339298" cy="890081"/>
            </a:xfrm>
            <a:prstGeom prst="rect">
              <a:avLst/>
            </a:prstGeom>
            <a:solidFill>
              <a:schemeClr val="bg2">
                <a:lumMod val="50000"/>
              </a:schemeClr>
            </a:solid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lvl="0" defTabSz="622300">
                <a:lnSpc>
                  <a:spcPct val="90000"/>
                </a:lnSpc>
                <a:spcBef>
                  <a:spcPct val="0"/>
                </a:spcBef>
                <a:spcAft>
                  <a:spcPct val="35000"/>
                </a:spcAft>
              </a:pPr>
              <a:r>
                <a:rPr lang="fr-FR" sz="1400" dirty="0">
                  <a:solidFill>
                    <a:schemeClr val="tx1"/>
                  </a:solidFill>
                  <a:latin typeface="Calibri Light" panose="020F0302020204030204" pitchFamily="34" charset="0"/>
                  <a:ea typeface="Calibri" panose="020F0502020204030204" pitchFamily="34" charset="0"/>
                  <a:cs typeface="Times New Roman" panose="02020603050405020304" pitchFamily="18" charset="0"/>
                </a:rPr>
                <a:t>Promouvoir la valorisation des activités précédentes en aidant à identifier et soutenir les nouveaux entrepreneurs innovants et en facilitant les réseaux collaboratifs entre les acteurs existants, tels que les laboratoires, les entreprises, les autorités locales et les associations.</a:t>
              </a:r>
              <a:endParaRPr lang="ru-RU" sz="1400" kern="1200" dirty="0">
                <a:solidFill>
                  <a:schemeClr val="tx1"/>
                </a:solidFill>
                <a:latin typeface="Calibri Light" panose="020F0302020204030204" pitchFamily="34" charset="0"/>
                <a:ea typeface="Calibri" panose="020F0502020204030204" pitchFamily="34" charset="0"/>
                <a:cs typeface="Times New Roman" panose="02020603050405020304" pitchFamily="18" charset="0"/>
              </a:endParaRPr>
            </a:p>
          </p:txBody>
        </p:sp>
      </p:grpSp>
      <p:grpSp>
        <p:nvGrpSpPr>
          <p:cNvPr id="10" name="Groupe 9"/>
          <p:cNvGrpSpPr/>
          <p:nvPr/>
        </p:nvGrpSpPr>
        <p:grpSpPr>
          <a:xfrm>
            <a:off x="3848795" y="3913813"/>
            <a:ext cx="5435600" cy="986383"/>
            <a:chOff x="0" y="19980"/>
            <a:chExt cx="5435600" cy="986383"/>
          </a:xfrm>
          <a:solidFill>
            <a:schemeClr val="bg2">
              <a:lumMod val="75000"/>
            </a:schemeClr>
          </a:solidFill>
        </p:grpSpPr>
        <p:sp>
          <p:nvSpPr>
            <p:cNvPr id="11" name="Rectangle : coins arrondis 10"/>
            <p:cNvSpPr/>
            <p:nvPr/>
          </p:nvSpPr>
          <p:spPr>
            <a:xfrm>
              <a:off x="0" y="19980"/>
              <a:ext cx="5435600" cy="986383"/>
            </a:xfrm>
            <a:prstGeom prst="roundRect">
              <a:avLst/>
            </a:prstGeom>
            <a:grp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12" name="Rectangle : coins arrondis 4"/>
            <p:cNvSpPr txBox="1"/>
            <p:nvPr/>
          </p:nvSpPr>
          <p:spPr>
            <a:xfrm>
              <a:off x="48151" y="68131"/>
              <a:ext cx="5339298" cy="89008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lvl="0" defTabSz="622300">
                <a:lnSpc>
                  <a:spcPct val="90000"/>
                </a:lnSpc>
                <a:spcBef>
                  <a:spcPct val="0"/>
                </a:spcBef>
                <a:spcAft>
                  <a:spcPct val="35000"/>
                </a:spcAft>
              </a:pPr>
              <a:r>
                <a:rPr lang="fr-FR" sz="1400" dirty="0">
                  <a:solidFill>
                    <a:schemeClr val="tx1"/>
                  </a:solidFill>
                  <a:latin typeface="Calibri Light" panose="020F0302020204030204" pitchFamily="34" charset="0"/>
                  <a:ea typeface="Calibri" panose="020F0502020204030204" pitchFamily="34" charset="0"/>
                  <a:cs typeface="Times New Roman" panose="02020603050405020304" pitchFamily="18" charset="0"/>
                </a:rPr>
                <a:t>Impulser les logiques des plates-formes nécessaires à des activités de recherche et de développement mutualisées;</a:t>
              </a:r>
              <a:endParaRPr lang="ru-RU" sz="1400" kern="1200" dirty="0">
                <a:solidFill>
                  <a:schemeClr val="tx1"/>
                </a:solidFill>
                <a:latin typeface="Calibri Light" panose="020F0302020204030204" pitchFamily="34" charset="0"/>
                <a:ea typeface="Calibri" panose="020F0502020204030204" pitchFamily="34" charset="0"/>
                <a:cs typeface="Times New Roman" panose="02020603050405020304" pitchFamily="18" charset="0"/>
              </a:endParaRPr>
            </a:p>
          </p:txBody>
        </p:sp>
      </p:grpSp>
      <p:sp>
        <p:nvSpPr>
          <p:cNvPr id="15" name="ZoneTexte 14"/>
          <p:cNvSpPr txBox="1"/>
          <p:nvPr/>
        </p:nvSpPr>
        <p:spPr>
          <a:xfrm>
            <a:off x="3442804" y="6242539"/>
            <a:ext cx="7211928" cy="338554"/>
          </a:xfrm>
          <a:prstGeom prst="rect">
            <a:avLst/>
          </a:prstGeom>
          <a:noFill/>
        </p:spPr>
        <p:txBody>
          <a:bodyPr wrap="square" rtlCol="0">
            <a:spAutoFit/>
          </a:bodyPr>
          <a:lstStyle/>
          <a:p>
            <a:r>
              <a:rPr lang="fr-FR" sz="1600" i="1" dirty="0">
                <a:solidFill>
                  <a:schemeClr val="tx2">
                    <a:lumMod val="75000"/>
                  </a:schemeClr>
                </a:solidFill>
              </a:rPr>
              <a:t>http://univ-cotedazur.fr/fr/idex-uca-jedi/centres-reference</a:t>
            </a:r>
          </a:p>
        </p:txBody>
      </p:sp>
      <p:sp>
        <p:nvSpPr>
          <p:cNvPr id="3" name="Espace réservé du numéro de diapositive 2"/>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1822947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Etat de l’Art : les solutions existantes</a:t>
            </a:r>
          </a:p>
        </p:txBody>
      </p:sp>
      <p:sp>
        <p:nvSpPr>
          <p:cNvPr id="4" name="Shape 331"/>
          <p:cNvSpPr txBox="1">
            <a:spLocks/>
          </p:cNvSpPr>
          <p:nvPr/>
        </p:nvSpPr>
        <p:spPr>
          <a:xfrm>
            <a:off x="2166076" y="1572358"/>
            <a:ext cx="2537809" cy="1305000"/>
          </a:xfrm>
          <a:prstGeom prst="rect">
            <a:avLst/>
          </a:prstGeom>
        </p:spPr>
        <p:txBody>
          <a:bodyPr lIns="91425" tIns="91425" rIns="91425" bIns="91425" anchor="t" anchorCtr="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3" charset="2"/>
              <a:buNone/>
            </a:pPr>
            <a:r>
              <a:rPr lang="en-US" sz="1200" b="1" dirty="0"/>
              <a:t>Open Air</a:t>
            </a:r>
          </a:p>
          <a:p>
            <a:pPr>
              <a:buFont typeface="Wingdings 3" charset="2"/>
              <a:buNone/>
            </a:pPr>
            <a:r>
              <a:rPr lang="en-US" sz="1200" dirty="0"/>
              <a:t>Technologies: R language</a:t>
            </a:r>
            <a:endParaRPr lang="en-US" sz="1200" dirty="0">
              <a:hlinkClick r:id="rId2"/>
            </a:endParaRPr>
          </a:p>
          <a:p>
            <a:pPr>
              <a:buFont typeface="Wingdings 3" charset="2"/>
              <a:buNone/>
            </a:pPr>
            <a:r>
              <a:rPr lang="en-US" sz="1200" dirty="0">
                <a:hlinkClick r:id="rId2"/>
              </a:rPr>
              <a:t>http://www.openair-project.org/</a:t>
            </a:r>
            <a:endParaRPr lang="en-US" sz="1200" dirty="0"/>
          </a:p>
          <a:p>
            <a:pPr>
              <a:buFont typeface="Wingdings 3" charset="2"/>
              <a:buNone/>
            </a:pPr>
            <a:endParaRPr lang="en" sz="1200" dirty="0"/>
          </a:p>
        </p:txBody>
      </p:sp>
      <p:sp>
        <p:nvSpPr>
          <p:cNvPr id="5" name="Shape 335"/>
          <p:cNvSpPr txBox="1">
            <a:spLocks/>
          </p:cNvSpPr>
          <p:nvPr/>
        </p:nvSpPr>
        <p:spPr>
          <a:xfrm>
            <a:off x="5190260" y="1572358"/>
            <a:ext cx="2353540" cy="1305000"/>
          </a:xfrm>
          <a:prstGeom prst="rect">
            <a:avLst/>
          </a:prstGeom>
        </p:spPr>
        <p:txBody>
          <a:bodyPr lIns="91425" tIns="91425" rIns="91425" bIns="91425" anchor="t" anchorCtr="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3" charset="2"/>
              <a:buNone/>
            </a:pPr>
            <a:r>
              <a:rPr lang="en-US" sz="1200" b="1" dirty="0" err="1"/>
              <a:t>FreeMED</a:t>
            </a:r>
            <a:endParaRPr lang="en-US" sz="1200" b="1" dirty="0"/>
          </a:p>
          <a:p>
            <a:pPr>
              <a:buFont typeface="Wingdings 3" charset="2"/>
              <a:buNone/>
            </a:pPr>
            <a:r>
              <a:rPr lang="en-US" sz="1200" dirty="0"/>
              <a:t>Technologies: Web service</a:t>
            </a:r>
          </a:p>
          <a:p>
            <a:pPr>
              <a:buFont typeface="Wingdings 3" charset="2"/>
              <a:buNone/>
            </a:pPr>
            <a:r>
              <a:rPr lang="en-US" sz="1200" dirty="0">
                <a:hlinkClick r:id="rId3"/>
              </a:rPr>
              <a:t>http://freemedsoftware.org/</a:t>
            </a:r>
            <a:endParaRPr lang="en-US" sz="1200" dirty="0"/>
          </a:p>
          <a:p>
            <a:pPr>
              <a:buFont typeface="Wingdings 3" charset="2"/>
              <a:buNone/>
            </a:pPr>
            <a:endParaRPr lang="en-US" sz="1200" dirty="0"/>
          </a:p>
          <a:p>
            <a:pPr>
              <a:spcBef>
                <a:spcPts val="0"/>
              </a:spcBef>
              <a:buFont typeface="Wingdings 3" charset="2"/>
              <a:buNone/>
            </a:pPr>
            <a:endParaRPr lang="en-US" sz="1200" dirty="0"/>
          </a:p>
        </p:txBody>
      </p:sp>
      <p:sp>
        <p:nvSpPr>
          <p:cNvPr id="6" name="Shape 332"/>
          <p:cNvSpPr txBox="1">
            <a:spLocks/>
          </p:cNvSpPr>
          <p:nvPr/>
        </p:nvSpPr>
        <p:spPr>
          <a:xfrm>
            <a:off x="8232399" y="1572358"/>
            <a:ext cx="2854701" cy="1305000"/>
          </a:xfrm>
          <a:prstGeom prst="rect">
            <a:avLst/>
          </a:prstGeom>
        </p:spPr>
        <p:txBody>
          <a:bodyPr lIns="91425" tIns="91425" rIns="91425" bIns="91425" anchor="t" anchorCtr="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3" charset="2"/>
              <a:buNone/>
            </a:pPr>
            <a:r>
              <a:rPr lang="en-US" sz="1200" b="1" dirty="0"/>
              <a:t>IBM Analytics (Watson)</a:t>
            </a:r>
          </a:p>
          <a:p>
            <a:pPr>
              <a:buFont typeface="Wingdings 3" charset="2"/>
              <a:buNone/>
            </a:pPr>
            <a:r>
              <a:rPr lang="en-US" sz="1200" dirty="0"/>
              <a:t>Technologies: Cloud based service	</a:t>
            </a:r>
          </a:p>
          <a:p>
            <a:pPr>
              <a:buFont typeface="Wingdings 3" charset="2"/>
              <a:buNone/>
            </a:pPr>
            <a:r>
              <a:rPr lang="en-US" sz="1200" dirty="0">
                <a:hlinkClick r:id="rId4"/>
              </a:rPr>
              <a:t>https://www.ibm.com/analytics/watson-analytics/us-en/</a:t>
            </a:r>
            <a:endParaRPr lang="en-US" sz="1200" dirty="0"/>
          </a:p>
          <a:p>
            <a:pPr>
              <a:buFont typeface="Wingdings 3" charset="2"/>
              <a:buNone/>
            </a:pPr>
            <a:endParaRPr lang="en-US" sz="1200" dirty="0"/>
          </a:p>
          <a:p>
            <a:pPr>
              <a:spcBef>
                <a:spcPts val="0"/>
              </a:spcBef>
              <a:buFont typeface="Wingdings 3" charset="2"/>
              <a:buNone/>
            </a:pPr>
            <a:endParaRPr lang="en-US" sz="1200" dirty="0"/>
          </a:p>
        </p:txBody>
      </p:sp>
      <p:sp>
        <p:nvSpPr>
          <p:cNvPr id="7" name="Shape 330"/>
          <p:cNvSpPr txBox="1">
            <a:spLocks/>
          </p:cNvSpPr>
          <p:nvPr/>
        </p:nvSpPr>
        <p:spPr>
          <a:xfrm>
            <a:off x="2166076" y="3322322"/>
            <a:ext cx="2968262" cy="1305000"/>
          </a:xfrm>
          <a:prstGeom prst="rect">
            <a:avLst/>
          </a:prstGeom>
        </p:spPr>
        <p:txBody>
          <a:bodyPr vert="horz" lIns="91425" tIns="91425" rIns="91425" bIns="91425" rtlCol="0" anchor="t" anchorCtr="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3" charset="2"/>
              <a:buNone/>
            </a:pPr>
            <a:r>
              <a:rPr lang="en-US" sz="1200" b="1" dirty="0"/>
              <a:t>REMITT</a:t>
            </a:r>
            <a:r>
              <a:rPr lang="en-US" sz="1200" dirty="0"/>
              <a:t> </a:t>
            </a:r>
          </a:p>
          <a:p>
            <a:pPr>
              <a:buFont typeface="Wingdings 3" charset="2"/>
              <a:buNone/>
            </a:pPr>
            <a:r>
              <a:rPr lang="en-US" sz="1200" dirty="0"/>
              <a:t>Technologies: Java, JEE, MySQL, REST/SOAP, </a:t>
            </a:r>
            <a:r>
              <a:rPr lang="en-US" sz="1200" dirty="0" err="1"/>
              <a:t>Javascript</a:t>
            </a:r>
            <a:endParaRPr lang="en-US" sz="1200" dirty="0"/>
          </a:p>
          <a:p>
            <a:pPr>
              <a:buFont typeface="Wingdings 3" charset="2"/>
              <a:buNone/>
            </a:pPr>
            <a:r>
              <a:rPr lang="en-US" sz="1200" dirty="0">
                <a:hlinkClick r:id="rId5"/>
              </a:rPr>
              <a:t>http://remitt.org/</a:t>
            </a:r>
            <a:endParaRPr lang="en-US" sz="1200" dirty="0"/>
          </a:p>
          <a:p>
            <a:pPr>
              <a:buFont typeface="Wingdings 3" charset="2"/>
              <a:buNone/>
            </a:pPr>
            <a:endParaRPr lang="en" sz="1200" dirty="0"/>
          </a:p>
        </p:txBody>
      </p:sp>
      <p:sp>
        <p:nvSpPr>
          <p:cNvPr id="8" name="Shape 333"/>
          <p:cNvSpPr txBox="1">
            <a:spLocks/>
          </p:cNvSpPr>
          <p:nvPr/>
        </p:nvSpPr>
        <p:spPr>
          <a:xfrm>
            <a:off x="8232399" y="3322322"/>
            <a:ext cx="3272213" cy="1305000"/>
          </a:xfrm>
          <a:prstGeom prst="rect">
            <a:avLst/>
          </a:prstGeom>
        </p:spPr>
        <p:txBody>
          <a:bodyPr vert="horz" lIns="91425" tIns="91425" rIns="91425" bIns="91425" rtlCol="0" anchor="t" anchorCtr="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3" charset="2"/>
              <a:buNone/>
            </a:pPr>
            <a:r>
              <a:rPr lang="en-US" sz="1200" b="1" dirty="0"/>
              <a:t>OHDSI</a:t>
            </a:r>
            <a:endParaRPr lang="en" sz="1200" b="1" dirty="0"/>
          </a:p>
          <a:p>
            <a:pPr>
              <a:buFont typeface="Wingdings 3" charset="2"/>
              <a:buNone/>
            </a:pPr>
            <a:r>
              <a:rPr lang="en-US" sz="1200" dirty="0"/>
              <a:t>Technologies:  Atlas, Achilles, Calypso, </a:t>
            </a:r>
            <a:r>
              <a:rPr lang="en-US" sz="1200" dirty="0" err="1"/>
              <a:t>KnowledgeWebBase</a:t>
            </a:r>
            <a:r>
              <a:rPr lang="en-US" sz="1200" dirty="0"/>
              <a:t> </a:t>
            </a:r>
          </a:p>
          <a:p>
            <a:pPr>
              <a:buFont typeface="Wingdings 3" charset="2"/>
              <a:buNone/>
            </a:pPr>
            <a:r>
              <a:rPr lang="en-US" sz="1200" dirty="0">
                <a:hlinkClick r:id="rId6"/>
              </a:rPr>
              <a:t>http://www.ohdsi.org/</a:t>
            </a:r>
            <a:endParaRPr lang="en-US" sz="1200" dirty="0"/>
          </a:p>
          <a:p>
            <a:pPr>
              <a:buFont typeface="Wingdings 3" charset="2"/>
              <a:buNone/>
            </a:pPr>
            <a:endParaRPr lang="en-US" sz="1200" dirty="0"/>
          </a:p>
        </p:txBody>
      </p:sp>
      <p:sp>
        <p:nvSpPr>
          <p:cNvPr id="9" name="Shape 334"/>
          <p:cNvSpPr txBox="1">
            <a:spLocks/>
          </p:cNvSpPr>
          <p:nvPr/>
        </p:nvSpPr>
        <p:spPr>
          <a:xfrm>
            <a:off x="4983269" y="3322322"/>
            <a:ext cx="2065499" cy="1305000"/>
          </a:xfrm>
          <a:prstGeom prst="rect">
            <a:avLst/>
          </a:prstGeom>
        </p:spPr>
        <p:txBody>
          <a:bodyPr lIns="91425" tIns="91425" rIns="91425" bIns="91425" anchor="t" anchorCtr="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3" charset="2"/>
              <a:buNone/>
            </a:pPr>
            <a:r>
              <a:rPr lang="en-US" sz="1200" b="1" dirty="0"/>
              <a:t>Easy Med Stat</a:t>
            </a:r>
          </a:p>
          <a:p>
            <a:pPr>
              <a:buFont typeface="Wingdings 3" charset="2"/>
              <a:buNone/>
            </a:pPr>
            <a:r>
              <a:rPr lang="fr-FR" sz="1200" dirty="0"/>
              <a:t>Technologies: PHP</a:t>
            </a:r>
          </a:p>
          <a:p>
            <a:pPr>
              <a:buFont typeface="Wingdings 3" charset="2"/>
              <a:buNone/>
            </a:pPr>
            <a:endParaRPr lang="fr-FR" sz="1200" dirty="0"/>
          </a:p>
          <a:p>
            <a:pPr>
              <a:buFont typeface="Wingdings 3" charset="2"/>
              <a:buNone/>
            </a:pPr>
            <a:r>
              <a:rPr lang="fr-FR" sz="1200" dirty="0">
                <a:hlinkClick r:id="rId7"/>
              </a:rPr>
              <a:t>http://www.easymedstat.com/</a:t>
            </a:r>
            <a:endParaRPr lang="fr-FR" sz="1200" dirty="0"/>
          </a:p>
          <a:p>
            <a:pPr>
              <a:buFont typeface="Wingdings 3" charset="2"/>
              <a:buNone/>
            </a:pPr>
            <a:endParaRPr lang="fr-FR" sz="1200" dirty="0"/>
          </a:p>
        </p:txBody>
      </p:sp>
      <p:sp>
        <p:nvSpPr>
          <p:cNvPr id="10" name="ZoneTexte 9"/>
          <p:cNvSpPr txBox="1"/>
          <p:nvPr/>
        </p:nvSpPr>
        <p:spPr>
          <a:xfrm>
            <a:off x="8956430" y="6246643"/>
            <a:ext cx="3235570" cy="261610"/>
          </a:xfrm>
          <a:prstGeom prst="rect">
            <a:avLst/>
          </a:prstGeom>
          <a:noFill/>
        </p:spPr>
        <p:txBody>
          <a:bodyPr wrap="square" rtlCol="0">
            <a:spAutoFit/>
          </a:bodyPr>
          <a:lstStyle/>
          <a:p>
            <a:r>
              <a:rPr lang="fr-FR" sz="1100" dirty="0">
                <a:solidFill>
                  <a:schemeClr val="tx1">
                    <a:lumMod val="50000"/>
                    <a:lumOff val="50000"/>
                  </a:schemeClr>
                </a:solidFill>
              </a:rPr>
              <a:t>(1) </a:t>
            </a:r>
            <a:r>
              <a:rPr lang="fr-FR" sz="1100" dirty="0" err="1">
                <a:solidFill>
                  <a:schemeClr val="tx1">
                    <a:lumMod val="50000"/>
                    <a:lumOff val="50000"/>
                  </a:schemeClr>
                </a:solidFill>
              </a:rPr>
              <a:t>Presentation-BigDataSante</a:t>
            </a:r>
            <a:endParaRPr lang="fr-FR" sz="1100" dirty="0">
              <a:solidFill>
                <a:schemeClr val="tx1">
                  <a:lumMod val="50000"/>
                  <a:lumOff val="50000"/>
                </a:schemeClr>
              </a:solidFill>
            </a:endParaRPr>
          </a:p>
        </p:txBody>
      </p:sp>
      <p:sp>
        <p:nvSpPr>
          <p:cNvPr id="11" name="ZoneTexte 10"/>
          <p:cNvSpPr txBox="1"/>
          <p:nvPr/>
        </p:nvSpPr>
        <p:spPr>
          <a:xfrm>
            <a:off x="2066192" y="5507979"/>
            <a:ext cx="6638192" cy="738664"/>
          </a:xfrm>
          <a:prstGeom prst="rect">
            <a:avLst/>
          </a:prstGeom>
          <a:noFill/>
        </p:spPr>
        <p:txBody>
          <a:bodyPr wrap="square" rtlCol="0">
            <a:spAutoFit/>
          </a:bodyPr>
          <a:lstStyle/>
          <a:p>
            <a:pPr marL="285750" indent="-285750">
              <a:buFont typeface="Wingdings" panose="05000000000000000000" pitchFamily="2" charset="2"/>
              <a:buChar char="v"/>
            </a:pPr>
            <a:r>
              <a:rPr lang="fr-FR" sz="1400" dirty="0"/>
              <a:t>1ers projets dans les recherches </a:t>
            </a:r>
            <a:r>
              <a:rPr lang="fr-FR" sz="1400" dirty="0" err="1"/>
              <a:t>google</a:t>
            </a:r>
            <a:r>
              <a:rPr lang="fr-FR" sz="1400" dirty="0"/>
              <a:t> / </a:t>
            </a:r>
            <a:r>
              <a:rPr lang="fr-FR" sz="1400" dirty="0" err="1"/>
              <a:t>google</a:t>
            </a:r>
            <a:r>
              <a:rPr lang="fr-FR" sz="1400" dirty="0"/>
              <a:t> </a:t>
            </a:r>
            <a:r>
              <a:rPr lang="fr-FR" sz="1400" dirty="0" err="1"/>
              <a:t>scholar</a:t>
            </a:r>
            <a:r>
              <a:rPr lang="fr-FR" sz="1400" dirty="0"/>
              <a:t> </a:t>
            </a:r>
          </a:p>
          <a:p>
            <a:endParaRPr lang="fr-FR" sz="1400" dirty="0"/>
          </a:p>
          <a:p>
            <a:pPr marL="285750" indent="-285750">
              <a:buFont typeface="Wingdings" panose="05000000000000000000" pitchFamily="2" charset="2"/>
              <a:buChar char="v"/>
            </a:pPr>
            <a:r>
              <a:rPr lang="fr-FR" sz="1400" dirty="0"/>
              <a:t>Résultats les plus pertinents concernant notre projet</a:t>
            </a:r>
          </a:p>
        </p:txBody>
      </p:sp>
      <p:sp>
        <p:nvSpPr>
          <p:cNvPr id="3" name="Espace réservé du numéro de diapositive 2"/>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869285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93000" y="1090835"/>
            <a:ext cx="8911687" cy="1280890"/>
          </a:xfrm>
        </p:spPr>
        <p:txBody>
          <a:bodyPr/>
          <a:lstStyle/>
          <a:p>
            <a:r>
              <a:rPr lang="fr-FR" dirty="0"/>
              <a:t>Comparaison des solutions</a:t>
            </a:r>
          </a:p>
        </p:txBody>
      </p:sp>
      <p:pic>
        <p:nvPicPr>
          <p:cNvPr id="4" name="Image 3"/>
          <p:cNvPicPr>
            <a:picLocks noChangeAspect="1"/>
          </p:cNvPicPr>
          <p:nvPr/>
        </p:nvPicPr>
        <p:blipFill>
          <a:blip r:embed="rId2"/>
          <a:stretch>
            <a:fillRect/>
          </a:stretch>
        </p:blipFill>
        <p:spPr>
          <a:xfrm>
            <a:off x="1428750" y="2614612"/>
            <a:ext cx="10344150" cy="3400425"/>
          </a:xfrm>
          <a:prstGeom prst="rect">
            <a:avLst/>
          </a:prstGeom>
        </p:spPr>
      </p:pic>
      <p:sp>
        <p:nvSpPr>
          <p:cNvPr id="3" name="Espace réservé du numéro de diapositive 2"/>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1693101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984499" y="638397"/>
            <a:ext cx="8911687" cy="1280890"/>
          </a:xfrm>
        </p:spPr>
        <p:txBody>
          <a:bodyPr/>
          <a:lstStyle/>
          <a:p>
            <a:r>
              <a:rPr lang="fr-FR" dirty="0"/>
              <a:t>Présentation du projet existant</a:t>
            </a:r>
          </a:p>
        </p:txBody>
      </p:sp>
      <p:sp>
        <p:nvSpPr>
          <p:cNvPr id="3" name="Espace réservé du contenu 2"/>
          <p:cNvSpPr>
            <a:spLocks noGrp="1"/>
          </p:cNvSpPr>
          <p:nvPr>
            <p:ph idx="1"/>
          </p:nvPr>
        </p:nvSpPr>
        <p:spPr>
          <a:xfrm>
            <a:off x="5162549" y="1528540"/>
            <a:ext cx="8751887" cy="390747"/>
          </a:xfrm>
        </p:spPr>
        <p:txBody>
          <a:bodyPr/>
          <a:lstStyle/>
          <a:p>
            <a:pPr marL="0" indent="0">
              <a:buNone/>
            </a:pPr>
            <a:r>
              <a:rPr lang="fr-FR" dirty="0"/>
              <a:t>Architecture du projet </a:t>
            </a:r>
          </a:p>
        </p:txBody>
      </p:sp>
      <p:pic>
        <p:nvPicPr>
          <p:cNvPr id="2050" name="Рисунок 13" descr="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4499" y="2324322"/>
            <a:ext cx="6911975" cy="3749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ZoneTexte 3"/>
          <p:cNvSpPr txBox="1"/>
          <p:nvPr/>
        </p:nvSpPr>
        <p:spPr>
          <a:xfrm>
            <a:off x="6819900" y="6315075"/>
            <a:ext cx="2981325" cy="307777"/>
          </a:xfrm>
          <a:prstGeom prst="rect">
            <a:avLst/>
          </a:prstGeom>
          <a:noFill/>
        </p:spPr>
        <p:txBody>
          <a:bodyPr wrap="square" rtlCol="0">
            <a:spAutoFit/>
          </a:bodyPr>
          <a:lstStyle/>
          <a:p>
            <a:r>
              <a:rPr lang="fr-FR" sz="1400" dirty="0">
                <a:solidFill>
                  <a:schemeClr val="tx1">
                    <a:lumMod val="50000"/>
                    <a:lumOff val="50000"/>
                  </a:schemeClr>
                </a:solidFill>
              </a:rPr>
              <a:t>Base de données </a:t>
            </a:r>
            <a:r>
              <a:rPr lang="fr-FR" sz="1400" dirty="0" err="1">
                <a:solidFill>
                  <a:schemeClr val="tx1">
                    <a:lumMod val="50000"/>
                    <a:lumOff val="50000"/>
                  </a:schemeClr>
                </a:solidFill>
              </a:rPr>
              <a:t>NoSQL</a:t>
            </a:r>
            <a:endParaRPr lang="fr-FR" sz="1400" dirty="0">
              <a:solidFill>
                <a:schemeClr val="tx1">
                  <a:lumMod val="50000"/>
                  <a:lumOff val="50000"/>
                </a:schemeClr>
              </a:solidFill>
            </a:endParaRPr>
          </a:p>
        </p:txBody>
      </p:sp>
      <p:sp>
        <p:nvSpPr>
          <p:cNvPr id="5" name="Espace réservé du numéro de diapositive 4"/>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607160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61"/>
          <p:cNvSpPr txBox="1">
            <a:spLocks noGrp="1"/>
          </p:cNvSpPr>
          <p:nvPr>
            <p:ph type="title"/>
          </p:nvPr>
        </p:nvSpPr>
        <p:spPr>
          <a:xfrm>
            <a:off x="2997357" y="1129169"/>
            <a:ext cx="2643899" cy="485699"/>
          </a:xfrm>
          <a:prstGeom prst="rect">
            <a:avLst/>
          </a:prstGeom>
        </p:spPr>
        <p:txBody>
          <a:bodyPr lIns="91425" tIns="91425" rIns="91425" bIns="91425" anchor="b" anchorCtr="0">
            <a:noAutofit/>
          </a:bodyPr>
          <a:lstStyle/>
          <a:p>
            <a:pPr lvl="0" rtl="0">
              <a:spcBef>
                <a:spcPts val="0"/>
              </a:spcBef>
              <a:buNone/>
            </a:pPr>
            <a:r>
              <a:rPr lang="en-US" dirty="0">
                <a:solidFill>
                  <a:srgbClr val="607D8B"/>
                </a:solidFill>
              </a:rPr>
              <a:t>HEALTH</a:t>
            </a:r>
            <a:r>
              <a:rPr lang="en" dirty="0"/>
              <a:t> DATA</a:t>
            </a:r>
          </a:p>
        </p:txBody>
      </p:sp>
      <p:sp>
        <p:nvSpPr>
          <p:cNvPr id="5" name="Текст 4"/>
          <p:cNvSpPr txBox="1">
            <a:spLocks/>
          </p:cNvSpPr>
          <p:nvPr/>
        </p:nvSpPr>
        <p:spPr>
          <a:xfrm>
            <a:off x="2803926" y="1737961"/>
            <a:ext cx="2462666" cy="4689216"/>
          </a:xfrm>
          <a:prstGeom prst="rect">
            <a:avLst/>
          </a:prstGeom>
        </p:spPr>
        <p:txBody>
          <a:bodyPr vert="horz" lIns="91440" tIns="45720" rIns="91440" bIns="45720" rtlCol="0">
            <a:normAutofit fontScale="400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 typeface="Wingdings 3" charset="2"/>
              <a:buNone/>
            </a:pPr>
            <a:r>
              <a:rPr lang="en-US" sz="3400" dirty="0">
                <a:solidFill>
                  <a:srgbClr val="607D8B"/>
                </a:solidFill>
              </a:rPr>
              <a:t>Volume: 7854 rows, 25 columns</a:t>
            </a:r>
          </a:p>
          <a:p>
            <a:pPr>
              <a:buFont typeface="Wingdings 3" charset="2"/>
              <a:buNone/>
            </a:pPr>
            <a:r>
              <a:rPr lang="en-US" sz="3400" dirty="0">
                <a:solidFill>
                  <a:srgbClr val="607D8B"/>
                </a:solidFill>
                <a:highlight>
                  <a:srgbClr val="FFFF00"/>
                </a:highlight>
              </a:rPr>
              <a:t>Type : SQL</a:t>
            </a:r>
          </a:p>
          <a:p>
            <a:endParaRPr lang="en-US" dirty="0"/>
          </a:p>
          <a:p>
            <a:pPr>
              <a:buFont typeface="Arial" panose="020B0604020202020204" pitchFamily="34" charset="0"/>
              <a:buChar char="•"/>
            </a:pPr>
            <a:r>
              <a:rPr lang="en-US" dirty="0"/>
              <a:t>Genre</a:t>
            </a:r>
            <a:endParaRPr lang="ru-RU" dirty="0"/>
          </a:p>
          <a:p>
            <a:pPr>
              <a:buFont typeface="Arial" panose="020B0604020202020204" pitchFamily="34" charset="0"/>
              <a:buChar char="•"/>
            </a:pPr>
            <a:r>
              <a:rPr lang="en-US" dirty="0"/>
              <a:t>Age</a:t>
            </a:r>
            <a:endParaRPr lang="ru-RU" dirty="0"/>
          </a:p>
          <a:p>
            <a:pPr>
              <a:buFont typeface="Arial" panose="020B0604020202020204" pitchFamily="34" charset="0"/>
              <a:buChar char="•"/>
            </a:pPr>
            <a:r>
              <a:rPr lang="en-US" dirty="0"/>
              <a:t>Address</a:t>
            </a:r>
            <a:endParaRPr lang="ru-RU" dirty="0"/>
          </a:p>
          <a:p>
            <a:pPr>
              <a:buFont typeface="Arial" panose="020B0604020202020204" pitchFamily="34" charset="0"/>
              <a:buChar char="•"/>
            </a:pPr>
            <a:r>
              <a:rPr lang="fr-FR" dirty="0"/>
              <a:t>Postal code</a:t>
            </a:r>
            <a:endParaRPr lang="ru-RU" dirty="0"/>
          </a:p>
          <a:p>
            <a:pPr>
              <a:buFont typeface="Arial" panose="020B0604020202020204" pitchFamily="34" charset="0"/>
              <a:buChar char="•"/>
            </a:pPr>
            <a:r>
              <a:rPr lang="fr-FR" dirty="0"/>
              <a:t>Ville</a:t>
            </a:r>
            <a:endParaRPr lang="ru-RU" dirty="0"/>
          </a:p>
          <a:p>
            <a:pPr>
              <a:buFont typeface="Arial" panose="020B0604020202020204" pitchFamily="34" charset="0"/>
              <a:buChar char="•"/>
            </a:pPr>
            <a:r>
              <a:rPr lang="fr-FR" dirty="0"/>
              <a:t>Admission</a:t>
            </a:r>
            <a:endParaRPr lang="ru-RU" dirty="0"/>
          </a:p>
          <a:p>
            <a:pPr>
              <a:buFont typeface="Arial" panose="020B0604020202020204" pitchFamily="34" charset="0"/>
              <a:buChar char="•"/>
            </a:pPr>
            <a:r>
              <a:rPr lang="fr-FR" dirty="0"/>
              <a:t>Sortie</a:t>
            </a:r>
            <a:endParaRPr lang="ru-RU" dirty="0"/>
          </a:p>
          <a:p>
            <a:pPr>
              <a:buFont typeface="Arial" panose="020B0604020202020204" pitchFamily="34" charset="0"/>
              <a:buChar char="•"/>
            </a:pPr>
            <a:r>
              <a:rPr lang="fr-FR" dirty="0"/>
              <a:t>Examen</a:t>
            </a:r>
            <a:endParaRPr lang="ru-RU" dirty="0"/>
          </a:p>
          <a:p>
            <a:pPr>
              <a:buFont typeface="Arial" panose="020B0604020202020204" pitchFamily="34" charset="0"/>
              <a:buChar char="•"/>
            </a:pPr>
            <a:r>
              <a:rPr lang="fr-FR" dirty="0" err="1"/>
              <a:t>Categorie</a:t>
            </a:r>
            <a:r>
              <a:rPr lang="fr-FR" dirty="0"/>
              <a:t> de Recours</a:t>
            </a:r>
            <a:endParaRPr lang="ru-RU" dirty="0"/>
          </a:p>
          <a:p>
            <a:pPr>
              <a:buFont typeface="Arial" panose="020B0604020202020204" pitchFamily="34" charset="0"/>
              <a:buChar char="•"/>
            </a:pPr>
            <a:r>
              <a:rPr lang="fr-FR" dirty="0"/>
              <a:t>Libelle de Recours</a:t>
            </a:r>
            <a:endParaRPr lang="ru-RU" dirty="0"/>
          </a:p>
          <a:p>
            <a:pPr>
              <a:buFont typeface="Arial" panose="020B0604020202020204" pitchFamily="34" charset="0"/>
              <a:buChar char="•"/>
            </a:pPr>
            <a:r>
              <a:rPr lang="fr-FR" dirty="0"/>
              <a:t>Code de Recours</a:t>
            </a:r>
            <a:endParaRPr lang="ru-RU" dirty="0"/>
          </a:p>
          <a:p>
            <a:pPr>
              <a:buFont typeface="Arial" panose="020B0604020202020204" pitchFamily="34" charset="0"/>
              <a:buChar char="•"/>
            </a:pPr>
            <a:r>
              <a:rPr lang="fr-FR" dirty="0"/>
              <a:t>Libelle gravite</a:t>
            </a:r>
            <a:endParaRPr lang="ru-RU" dirty="0"/>
          </a:p>
          <a:p>
            <a:pPr>
              <a:buFont typeface="Arial" panose="020B0604020202020204" pitchFamily="34" charset="0"/>
              <a:buChar char="•"/>
            </a:pPr>
            <a:r>
              <a:rPr lang="fr-FR" dirty="0"/>
              <a:t>Libelle CCMU</a:t>
            </a:r>
            <a:endParaRPr lang="ru-RU" dirty="0"/>
          </a:p>
          <a:p>
            <a:pPr>
              <a:buFont typeface="Arial" panose="020B0604020202020204" pitchFamily="34" charset="0"/>
              <a:buChar char="•"/>
            </a:pPr>
            <a:r>
              <a:rPr lang="ru-RU" dirty="0"/>
              <a:t>Destination Confirmee</a:t>
            </a:r>
          </a:p>
          <a:p>
            <a:pPr>
              <a:buFont typeface="Arial" panose="020B0604020202020204" pitchFamily="34" charset="0"/>
              <a:buChar char="•"/>
            </a:pPr>
            <a:r>
              <a:rPr lang="ru-RU" dirty="0"/>
              <a:t>Type de sortie</a:t>
            </a:r>
          </a:p>
          <a:p>
            <a:pPr>
              <a:buFont typeface="Arial" panose="020B0604020202020204" pitchFamily="34" charset="0"/>
              <a:buChar char="•"/>
            </a:pPr>
            <a:r>
              <a:rPr lang="ru-RU" dirty="0"/>
              <a:t>Diag1 – diag10</a:t>
            </a:r>
          </a:p>
          <a:p>
            <a:pPr>
              <a:buFont typeface="Wingdings 3" charset="2"/>
              <a:buNone/>
            </a:pPr>
            <a:endParaRPr lang="ru-RU" sz="1400" dirty="0"/>
          </a:p>
        </p:txBody>
      </p:sp>
      <p:sp>
        <p:nvSpPr>
          <p:cNvPr id="6" name="Shape 161"/>
          <p:cNvSpPr txBox="1">
            <a:spLocks/>
          </p:cNvSpPr>
          <p:nvPr/>
        </p:nvSpPr>
        <p:spPr>
          <a:xfrm>
            <a:off x="7085946" y="1009411"/>
            <a:ext cx="3916579" cy="485699"/>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ct val="100000"/>
              <a:buFont typeface="Montserrat"/>
              <a:buNone/>
              <a:defRPr sz="2400" b="1" i="0" u="none" strike="noStrike" cap="none">
                <a:solidFill>
                  <a:srgbClr val="999999"/>
                </a:solidFill>
                <a:latin typeface="Montserrat"/>
                <a:ea typeface="Montserrat"/>
                <a:cs typeface="Montserrat"/>
                <a:sym typeface="Montserrat"/>
              </a:defRPr>
            </a:lvl1pPr>
            <a:lvl2pPr lvl="1" rtl="0">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rtl="0">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rtl="0">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rtl="0">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rtl="0">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rtl="0">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rtl="0">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rtl="0">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endParaRPr lang="en-US" dirty="0">
              <a:solidFill>
                <a:srgbClr val="607D8B"/>
              </a:solidFill>
            </a:endParaRPr>
          </a:p>
          <a:p>
            <a:endParaRPr lang="en-US" dirty="0">
              <a:solidFill>
                <a:srgbClr val="607D8B"/>
              </a:solidFill>
            </a:endParaRPr>
          </a:p>
          <a:p>
            <a:pPr algn="ctr"/>
            <a:endParaRPr lang="en-US" dirty="0">
              <a:solidFill>
                <a:srgbClr val="607D8B"/>
              </a:solidFill>
            </a:endParaRPr>
          </a:p>
          <a:p>
            <a:pPr algn="ctr"/>
            <a:r>
              <a:rPr lang="en-US" dirty="0">
                <a:solidFill>
                  <a:srgbClr val="607D8B"/>
                </a:solidFill>
              </a:rPr>
              <a:t>ENVIRONMENTAL</a:t>
            </a:r>
          </a:p>
          <a:p>
            <a:pPr algn="ctr"/>
            <a:r>
              <a:rPr lang="en" sz="3600" dirty="0"/>
              <a:t>DATA</a:t>
            </a:r>
          </a:p>
        </p:txBody>
      </p:sp>
      <p:sp>
        <p:nvSpPr>
          <p:cNvPr id="7" name="Текст 4"/>
          <p:cNvSpPr txBox="1">
            <a:spLocks/>
          </p:cNvSpPr>
          <p:nvPr/>
        </p:nvSpPr>
        <p:spPr>
          <a:xfrm>
            <a:off x="7613317" y="1614868"/>
            <a:ext cx="3148199" cy="409785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66666"/>
              </a:buClr>
              <a:buSzPct val="100000"/>
              <a:buFont typeface="Karla"/>
              <a:buChar char="▸"/>
              <a:defRPr sz="2000" b="0" i="0" u="none" strike="noStrike" cap="none">
                <a:solidFill>
                  <a:srgbClr val="666666"/>
                </a:solidFill>
                <a:latin typeface="Karla"/>
                <a:ea typeface="Karla"/>
                <a:cs typeface="Karla"/>
                <a:sym typeface="Karla"/>
              </a:defRPr>
            </a:lvl1pPr>
            <a:lvl2pPr marR="0" lvl="1" algn="l" rtl="0">
              <a:lnSpc>
                <a:spcPct val="100000"/>
              </a:lnSpc>
              <a:spcBef>
                <a:spcPts val="0"/>
              </a:spcBef>
              <a:spcAft>
                <a:spcPts val="0"/>
              </a:spcAft>
              <a:buClr>
                <a:srgbClr val="666666"/>
              </a:buClr>
              <a:buSzPct val="100000"/>
              <a:buFont typeface="Karla"/>
              <a:buChar char="▹"/>
              <a:defRPr sz="2000" b="0" i="0" u="none" strike="noStrike" cap="none">
                <a:solidFill>
                  <a:srgbClr val="666666"/>
                </a:solidFill>
                <a:latin typeface="Karla"/>
                <a:ea typeface="Karla"/>
                <a:cs typeface="Karla"/>
                <a:sym typeface="Karla"/>
              </a:defRPr>
            </a:lvl2pPr>
            <a:lvl3pPr marR="0" lvl="2" algn="l" rtl="0">
              <a:lnSpc>
                <a:spcPct val="100000"/>
              </a:lnSpc>
              <a:spcBef>
                <a:spcPts val="0"/>
              </a:spcBef>
              <a:spcAft>
                <a:spcPts val="0"/>
              </a:spcAft>
              <a:buClr>
                <a:srgbClr val="666666"/>
              </a:buClr>
              <a:buSzPct val="100000"/>
              <a:buFont typeface="Karla"/>
              <a:buChar char="▹"/>
              <a:defRPr sz="2000" b="0" i="0" u="none" strike="noStrike" cap="none">
                <a:solidFill>
                  <a:srgbClr val="666666"/>
                </a:solidFill>
                <a:latin typeface="Karla"/>
                <a:ea typeface="Karla"/>
                <a:cs typeface="Karla"/>
                <a:sym typeface="Karla"/>
              </a:defRPr>
            </a:lvl3pPr>
            <a:lvl4pPr marR="0" lvl="3" algn="l" rtl="0">
              <a:lnSpc>
                <a:spcPct val="100000"/>
              </a:lnSpc>
              <a:spcBef>
                <a:spcPts val="0"/>
              </a:spcBef>
              <a:spcAft>
                <a:spcPts val="0"/>
              </a:spcAft>
              <a:buClr>
                <a:srgbClr val="666666"/>
              </a:buClr>
              <a:buSzPct val="100000"/>
              <a:buFont typeface="Karla"/>
              <a:buNone/>
              <a:defRPr sz="2000" b="0" i="0" u="none" strike="noStrike" cap="none">
                <a:solidFill>
                  <a:srgbClr val="666666"/>
                </a:solidFill>
                <a:latin typeface="Karla"/>
                <a:ea typeface="Karla"/>
                <a:cs typeface="Karla"/>
                <a:sym typeface="Karla"/>
              </a:defRPr>
            </a:lvl4pPr>
            <a:lvl5pPr marR="0" lvl="4" algn="l" rtl="0">
              <a:lnSpc>
                <a:spcPct val="100000"/>
              </a:lnSpc>
              <a:spcBef>
                <a:spcPts val="0"/>
              </a:spcBef>
              <a:spcAft>
                <a:spcPts val="0"/>
              </a:spcAft>
              <a:buClr>
                <a:srgbClr val="666666"/>
              </a:buClr>
              <a:buSzPct val="100000"/>
              <a:buFont typeface="Karla"/>
              <a:buNone/>
              <a:defRPr sz="2000" b="0" i="0" u="none" strike="noStrike" cap="none">
                <a:solidFill>
                  <a:srgbClr val="666666"/>
                </a:solidFill>
                <a:latin typeface="Karla"/>
                <a:ea typeface="Karla"/>
                <a:cs typeface="Karla"/>
                <a:sym typeface="Karla"/>
              </a:defRPr>
            </a:lvl5pPr>
            <a:lvl6pPr marR="0" lvl="5" algn="l" rtl="0">
              <a:lnSpc>
                <a:spcPct val="100000"/>
              </a:lnSpc>
              <a:spcBef>
                <a:spcPts val="0"/>
              </a:spcBef>
              <a:spcAft>
                <a:spcPts val="0"/>
              </a:spcAft>
              <a:buClr>
                <a:srgbClr val="666666"/>
              </a:buClr>
              <a:buSzPct val="100000"/>
              <a:buFont typeface="Karla"/>
              <a:buNone/>
              <a:defRPr sz="2000" b="0" i="0" u="none" strike="noStrike" cap="none">
                <a:solidFill>
                  <a:srgbClr val="666666"/>
                </a:solidFill>
                <a:latin typeface="Karla"/>
                <a:ea typeface="Karla"/>
                <a:cs typeface="Karla"/>
                <a:sym typeface="Karla"/>
              </a:defRPr>
            </a:lvl6pPr>
            <a:lvl7pPr marR="0" lvl="6" algn="l" rtl="0">
              <a:lnSpc>
                <a:spcPct val="100000"/>
              </a:lnSpc>
              <a:spcBef>
                <a:spcPts val="0"/>
              </a:spcBef>
              <a:spcAft>
                <a:spcPts val="0"/>
              </a:spcAft>
              <a:buClr>
                <a:srgbClr val="666666"/>
              </a:buClr>
              <a:buSzPct val="100000"/>
              <a:buFont typeface="Karla"/>
              <a:buNone/>
              <a:defRPr sz="2000" b="0" i="0" u="none" strike="noStrike" cap="none">
                <a:solidFill>
                  <a:srgbClr val="666666"/>
                </a:solidFill>
                <a:latin typeface="Karla"/>
                <a:ea typeface="Karla"/>
                <a:cs typeface="Karla"/>
                <a:sym typeface="Karla"/>
              </a:defRPr>
            </a:lvl7pPr>
            <a:lvl8pPr marR="0" lvl="7" algn="l" rtl="0">
              <a:lnSpc>
                <a:spcPct val="100000"/>
              </a:lnSpc>
              <a:spcBef>
                <a:spcPts val="0"/>
              </a:spcBef>
              <a:spcAft>
                <a:spcPts val="0"/>
              </a:spcAft>
              <a:buClr>
                <a:srgbClr val="666666"/>
              </a:buClr>
              <a:buSzPct val="100000"/>
              <a:buFont typeface="Karla"/>
              <a:buNone/>
              <a:defRPr sz="2000" b="0" i="0" u="none" strike="noStrike" cap="none">
                <a:solidFill>
                  <a:srgbClr val="666666"/>
                </a:solidFill>
                <a:latin typeface="Karla"/>
                <a:ea typeface="Karla"/>
                <a:cs typeface="Karla"/>
                <a:sym typeface="Karla"/>
              </a:defRPr>
            </a:lvl8pPr>
            <a:lvl9pPr marR="0" lvl="8" algn="l" rtl="0">
              <a:lnSpc>
                <a:spcPct val="100000"/>
              </a:lnSpc>
              <a:spcBef>
                <a:spcPts val="0"/>
              </a:spcBef>
              <a:spcAft>
                <a:spcPts val="0"/>
              </a:spcAft>
              <a:buClr>
                <a:srgbClr val="666666"/>
              </a:buClr>
              <a:buSzPct val="100000"/>
              <a:buFont typeface="Karla"/>
              <a:buNone/>
              <a:defRPr sz="2000" b="0" i="0" u="none" strike="noStrike" cap="none">
                <a:solidFill>
                  <a:srgbClr val="666666"/>
                </a:solidFill>
                <a:latin typeface="Karla"/>
                <a:ea typeface="Karla"/>
                <a:cs typeface="Karla"/>
                <a:sym typeface="Karla"/>
              </a:defRPr>
            </a:lvl9pPr>
          </a:lstStyle>
          <a:p>
            <a:pPr marL="342900" indent="-342900">
              <a:lnSpc>
                <a:spcPct val="80000"/>
              </a:lnSpc>
              <a:spcBef>
                <a:spcPts val="1000"/>
              </a:spcBef>
              <a:buClr>
                <a:schemeClr val="accent1"/>
              </a:buClr>
              <a:buNone/>
            </a:pPr>
            <a:r>
              <a:rPr lang="fr-FR" sz="1400" dirty="0">
                <a:solidFill>
                  <a:srgbClr val="607D8B"/>
                </a:solidFill>
                <a:latin typeface="+mn-lt"/>
                <a:ea typeface="+mn-ea"/>
                <a:cs typeface="+mn-cs"/>
              </a:rPr>
              <a:t>Volume: 23016 </a:t>
            </a:r>
            <a:r>
              <a:rPr lang="fr-FR" sz="1400" dirty="0" err="1">
                <a:solidFill>
                  <a:srgbClr val="607D8B"/>
                </a:solidFill>
                <a:latin typeface="+mn-lt"/>
                <a:ea typeface="+mn-ea"/>
                <a:cs typeface="+mn-cs"/>
              </a:rPr>
              <a:t>rows</a:t>
            </a:r>
            <a:r>
              <a:rPr lang="fr-FR" sz="1400" dirty="0">
                <a:solidFill>
                  <a:srgbClr val="607D8B"/>
                </a:solidFill>
                <a:latin typeface="+mn-lt"/>
                <a:ea typeface="+mn-ea"/>
                <a:cs typeface="+mn-cs"/>
              </a:rPr>
              <a:t>, 6 </a:t>
            </a:r>
            <a:r>
              <a:rPr lang="fr-FR" sz="1400" dirty="0" err="1">
                <a:solidFill>
                  <a:srgbClr val="607D8B"/>
                </a:solidFill>
                <a:latin typeface="+mn-lt"/>
                <a:ea typeface="+mn-ea"/>
                <a:cs typeface="+mn-cs"/>
              </a:rPr>
              <a:t>columns</a:t>
            </a:r>
            <a:endParaRPr lang="fr-FR" sz="1400" dirty="0">
              <a:solidFill>
                <a:srgbClr val="607D8B"/>
              </a:solidFill>
              <a:latin typeface="+mn-lt"/>
              <a:ea typeface="+mn-ea"/>
              <a:cs typeface="+mn-cs"/>
            </a:endParaRPr>
          </a:p>
          <a:p>
            <a:pPr marL="342900" indent="-342900">
              <a:lnSpc>
                <a:spcPct val="80000"/>
              </a:lnSpc>
              <a:spcBef>
                <a:spcPts val="1000"/>
              </a:spcBef>
              <a:buClr>
                <a:schemeClr val="accent1"/>
              </a:buClr>
              <a:buNone/>
            </a:pPr>
            <a:r>
              <a:rPr lang="fr-FR" sz="1400" dirty="0">
                <a:solidFill>
                  <a:srgbClr val="607D8B"/>
                </a:solidFill>
                <a:highlight>
                  <a:srgbClr val="FFFF00"/>
                </a:highlight>
                <a:latin typeface="+mn-lt"/>
                <a:ea typeface="+mn-ea"/>
                <a:cs typeface="+mn-cs"/>
              </a:rPr>
              <a:t>Type : </a:t>
            </a:r>
            <a:r>
              <a:rPr lang="en-US" sz="1400" dirty="0">
                <a:solidFill>
                  <a:srgbClr val="607D8B"/>
                </a:solidFill>
                <a:highlight>
                  <a:srgbClr val="FFFF00"/>
                </a:highlight>
                <a:latin typeface="+mn-lt"/>
                <a:ea typeface="+mn-ea"/>
                <a:cs typeface="+mn-cs"/>
              </a:rPr>
              <a:t>CSV (EXCEL)</a:t>
            </a:r>
            <a:r>
              <a:rPr lang="fr-FR" sz="1400" dirty="0">
                <a:solidFill>
                  <a:srgbClr val="607D8B"/>
                </a:solidFill>
                <a:highlight>
                  <a:srgbClr val="FFFF00"/>
                </a:highlight>
                <a:latin typeface="+mn-lt"/>
                <a:ea typeface="+mn-ea"/>
                <a:cs typeface="+mn-cs"/>
              </a:rPr>
              <a:t> </a:t>
            </a:r>
          </a:p>
          <a:p>
            <a:endParaRPr lang="fr-FR" sz="1400" dirty="0"/>
          </a:p>
          <a:p>
            <a:endParaRPr lang="fr-FR" sz="1400" dirty="0"/>
          </a:p>
          <a:p>
            <a:endParaRPr lang="fr-FR" sz="1400" dirty="0"/>
          </a:p>
          <a:p>
            <a:pPr marL="285750" indent="-285750">
              <a:buFont typeface="Arial" panose="020B0604020202020204" pitchFamily="34" charset="0"/>
              <a:buChar char="•"/>
            </a:pPr>
            <a:r>
              <a:rPr lang="fr-FR" sz="1400" dirty="0">
                <a:solidFill>
                  <a:schemeClr val="tx1">
                    <a:lumMod val="75000"/>
                    <a:lumOff val="25000"/>
                  </a:schemeClr>
                </a:solidFill>
                <a:latin typeface="+mn-lt"/>
                <a:ea typeface="+mn-ea"/>
                <a:cs typeface="+mn-cs"/>
              </a:rPr>
              <a:t>Station</a:t>
            </a:r>
          </a:p>
          <a:p>
            <a:pPr marL="285750" indent="-285750">
              <a:buFont typeface="Arial" panose="020B0604020202020204" pitchFamily="34" charset="0"/>
              <a:buChar char="•"/>
            </a:pPr>
            <a:r>
              <a:rPr lang="fr-FR" sz="1400" dirty="0">
                <a:solidFill>
                  <a:schemeClr val="tx1">
                    <a:lumMod val="75000"/>
                    <a:lumOff val="25000"/>
                  </a:schemeClr>
                </a:solidFill>
                <a:latin typeface="+mn-lt"/>
                <a:ea typeface="+mn-ea"/>
                <a:cs typeface="+mn-cs"/>
              </a:rPr>
              <a:t>Polluant</a:t>
            </a:r>
          </a:p>
          <a:p>
            <a:pPr marL="342900" indent="-342900">
              <a:buFont typeface="Arial" panose="020B0604020202020204" pitchFamily="34" charset="0"/>
              <a:buChar char="•"/>
            </a:pPr>
            <a:r>
              <a:rPr lang="fr-FR" sz="1400" dirty="0">
                <a:solidFill>
                  <a:schemeClr val="tx1">
                    <a:lumMod val="75000"/>
                    <a:lumOff val="25000"/>
                  </a:schemeClr>
                </a:solidFill>
                <a:latin typeface="+mn-lt"/>
                <a:ea typeface="+mn-ea"/>
                <a:cs typeface="+mn-cs"/>
              </a:rPr>
              <a:t>Mesure</a:t>
            </a:r>
          </a:p>
          <a:p>
            <a:pPr marL="342900" indent="-342900">
              <a:buFont typeface="Arial" panose="020B0604020202020204" pitchFamily="34" charset="0"/>
              <a:buChar char="•"/>
            </a:pPr>
            <a:r>
              <a:rPr lang="fr-FR" sz="1400" dirty="0">
                <a:solidFill>
                  <a:schemeClr val="tx1">
                    <a:lumMod val="75000"/>
                    <a:lumOff val="25000"/>
                  </a:schemeClr>
                </a:solidFill>
                <a:latin typeface="+mn-lt"/>
                <a:ea typeface="+mn-ea"/>
                <a:cs typeface="+mn-cs"/>
              </a:rPr>
              <a:t>Unité</a:t>
            </a:r>
          </a:p>
          <a:p>
            <a:pPr marL="342900" indent="-342900">
              <a:buFont typeface="Arial" panose="020B0604020202020204" pitchFamily="34" charset="0"/>
              <a:buChar char="•"/>
            </a:pPr>
            <a:r>
              <a:rPr lang="fr-FR" sz="1400" dirty="0">
                <a:solidFill>
                  <a:schemeClr val="tx1">
                    <a:lumMod val="75000"/>
                    <a:lumOff val="25000"/>
                  </a:schemeClr>
                </a:solidFill>
                <a:latin typeface="+mn-lt"/>
                <a:ea typeface="+mn-ea"/>
                <a:cs typeface="+mn-cs"/>
              </a:rPr>
              <a:t>Date</a:t>
            </a:r>
          </a:p>
          <a:p>
            <a:pPr marL="342900" indent="-342900">
              <a:buFont typeface="Arial" panose="020B0604020202020204" pitchFamily="34" charset="0"/>
              <a:buChar char="•"/>
            </a:pPr>
            <a:r>
              <a:rPr lang="fr-FR" sz="1400" dirty="0">
                <a:solidFill>
                  <a:schemeClr val="tx1">
                    <a:lumMod val="75000"/>
                    <a:lumOff val="25000"/>
                  </a:schemeClr>
                </a:solidFill>
                <a:latin typeface="+mn-lt"/>
                <a:ea typeface="+mn-ea"/>
                <a:cs typeface="+mn-cs"/>
              </a:rPr>
              <a:t>Value</a:t>
            </a:r>
          </a:p>
          <a:p>
            <a:pPr>
              <a:buFont typeface="Karla"/>
              <a:buNone/>
            </a:pPr>
            <a:endParaRPr lang="ru-RU" sz="1400" dirty="0"/>
          </a:p>
        </p:txBody>
      </p:sp>
      <p:sp>
        <p:nvSpPr>
          <p:cNvPr id="2" name="Espace réservé du numéro de diapositive 1"/>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20481394"/>
      </p:ext>
    </p:extLst>
  </p:cSld>
  <p:clrMapOvr>
    <a:masterClrMapping/>
  </p:clrMapOvr>
</p:sld>
</file>

<file path=ppt/theme/theme1.xml><?xml version="1.0" encoding="utf-8"?>
<a:theme xmlns:a="http://schemas.openxmlformats.org/drawingml/2006/main" name="Brin">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331</TotalTime>
  <Words>1458</Words>
  <Application>Microsoft Office PowerPoint</Application>
  <PresentationFormat>Grand écran</PresentationFormat>
  <Paragraphs>269</Paragraphs>
  <Slides>31</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31</vt:i4>
      </vt:variant>
    </vt:vector>
  </HeadingPairs>
  <TitlesOfParts>
    <vt:vector size="41" baseType="lpstr">
      <vt:lpstr>Arial</vt:lpstr>
      <vt:lpstr>Calibri</vt:lpstr>
      <vt:lpstr>Calibri Light</vt:lpstr>
      <vt:lpstr>Century Gothic</vt:lpstr>
      <vt:lpstr>Karla</vt:lpstr>
      <vt:lpstr>Montserrat</vt:lpstr>
      <vt:lpstr>Times New Roman</vt:lpstr>
      <vt:lpstr>Wingdings</vt:lpstr>
      <vt:lpstr>Wingdings 3</vt:lpstr>
      <vt:lpstr>Brin</vt:lpstr>
      <vt:lpstr>BIG BRIDGE : Projet Big Data Santé et Environnement dans la ville de Nice en partenariat avec l’IMREDD</vt:lpstr>
      <vt:lpstr>Plan </vt:lpstr>
      <vt:lpstr>La pollution de l’air à Nice affecte-t-elle la santé ? </vt:lpstr>
      <vt:lpstr>Les objectifs du projet et de sa continuité</vt:lpstr>
      <vt:lpstr>Présentation du partenaire : IMREDD Institut Méditerranéen du Risque, de l'Environnement et du Développement Durable </vt:lpstr>
      <vt:lpstr>Etat de l’Art : les solutions existantes</vt:lpstr>
      <vt:lpstr>Comparaison des solutions</vt:lpstr>
      <vt:lpstr>Présentation du projet existant</vt:lpstr>
      <vt:lpstr>HEALTH DATA</vt:lpstr>
      <vt:lpstr>Présentation du projet existant</vt:lpstr>
      <vt:lpstr>Organisation du projet </vt:lpstr>
      <vt:lpstr>Présentation de l’application théorique </vt:lpstr>
      <vt:lpstr>Présentation PowerPoint</vt:lpstr>
      <vt:lpstr>La solution envisagée </vt:lpstr>
      <vt:lpstr>Analyse R – Cartographie </vt:lpstr>
      <vt:lpstr>Analyse R – Cartographie </vt:lpstr>
      <vt:lpstr>Analyse R – Clustering </vt:lpstr>
      <vt:lpstr>Analyse R – Clustering  Exemple du cas dyspnée + polluant NO</vt:lpstr>
      <vt:lpstr>Analyse R – Clustering  Exemple du cas dyspnée + polluant NO</vt:lpstr>
      <vt:lpstr>Analyse R – Clustering</vt:lpstr>
      <vt:lpstr>Analyse R – Clustering </vt:lpstr>
      <vt:lpstr>Analyse R – prédictif </vt:lpstr>
      <vt:lpstr>Analyse R – Prédictif  Exemple du cas dyspnée + polluant NO</vt:lpstr>
      <vt:lpstr>Analyse R – Prédictif  Exemple du cas dyspnée + polluant NO</vt:lpstr>
      <vt:lpstr>Analyse R – Prédictif  Exemple du cas dyspnée + polluant NO</vt:lpstr>
      <vt:lpstr>Analyse R – prédictif </vt:lpstr>
      <vt:lpstr>Résultats synthétiques des analyses R sur le projet BigBridge – SE </vt:lpstr>
      <vt:lpstr>Avis de Sergey, cardiologue et membre du projet Big Bridge – SE :  </vt:lpstr>
      <vt:lpstr>Conclusion </vt:lpstr>
      <vt:lpstr>Références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BRIDGE : Projet Big Data Santé et Environnement dans la ville de Nice en partenariat avec l’IMREDD</dc:title>
  <dc:creator>Alison Temin</dc:creator>
  <cp:lastModifiedBy>Alison Temin</cp:lastModifiedBy>
  <cp:revision>24</cp:revision>
  <dcterms:created xsi:type="dcterms:W3CDTF">2017-08-24T17:36:23Z</dcterms:created>
  <dcterms:modified xsi:type="dcterms:W3CDTF">2017-08-28T13:48:23Z</dcterms:modified>
</cp:coreProperties>
</file>